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6" r:id="rId3"/>
    <p:sldId id="257" r:id="rId4"/>
    <p:sldId id="280" r:id="rId5"/>
    <p:sldId id="281" r:id="rId6"/>
    <p:sldId id="282" r:id="rId7"/>
    <p:sldId id="283" r:id="rId8"/>
    <p:sldId id="284" r:id="rId9"/>
    <p:sldId id="285" r:id="rId10"/>
    <p:sldId id="286" r:id="rId11"/>
    <p:sldId id="287" r:id="rId12"/>
    <p:sldId id="288" r:id="rId13"/>
    <p:sldId id="289" r:id="rId14"/>
    <p:sldId id="290" r:id="rId15"/>
    <p:sldId id="279" r:id="rId16"/>
    <p:sldId id="291" r:id="rId17"/>
    <p:sldId id="270" r:id="rId18"/>
    <p:sldId id="292" r:id="rId19"/>
    <p:sldId id="306" r:id="rId20"/>
    <p:sldId id="294" r:id="rId21"/>
    <p:sldId id="309" r:id="rId22"/>
    <p:sldId id="307" r:id="rId23"/>
    <p:sldId id="277" r:id="rId24"/>
    <p:sldId id="311" r:id="rId25"/>
    <p:sldId id="312" r:id="rId26"/>
    <p:sldId id="313" r:id="rId27"/>
    <p:sldId id="314" r:id="rId28"/>
    <p:sldId id="316" r:id="rId29"/>
    <p:sldId id="317" r:id="rId30"/>
    <p:sldId id="318" r:id="rId31"/>
    <p:sldId id="319" r:id="rId32"/>
    <p:sldId id="320" r:id="rId33"/>
    <p:sldId id="321" r:id="rId34"/>
    <p:sldId id="322"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5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poyointeligencia4\AppData\Local\Temp\be4df6eaf0e044ceb229a9a4b9af2a5b.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poyointeligencia4\AppData\Local\Temp\be4df6eaf0e044ceb229a9a4b9af2a5b.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poyointeligencia4\AppData\Local\Temp\BCRP311282013175714-dato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poyointeligencia4\AppData\Local\Temp\BCRP305282013181117-dato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Part. De las importaciones de alimentos en las importaciones totales (Mundo)</a:t>
            </a:r>
          </a:p>
        </c:rich>
      </c:tx>
      <c:layout/>
      <c:overlay val="0"/>
    </c:title>
    <c:autoTitleDeleted val="0"/>
    <c:plotArea>
      <c:layout/>
      <c:lineChart>
        <c:grouping val="standard"/>
        <c:varyColors val="0"/>
        <c:ser>
          <c:idx val="0"/>
          <c:order val="0"/>
          <c:tx>
            <c:v>Part. De las importaciones de alimentos en las importaciones totales</c:v>
          </c:tx>
          <c:marker>
            <c:symbol val="none"/>
          </c:marker>
          <c:cat>
            <c:strRef>
              <c:f>[be4df6eaf0e044ceb229a9a4b9af2a5b.xls]Hoja1!$M$2:$AK$2</c:f>
              <c:strCache>
                <c:ptCount val="2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strCache>
            </c:strRef>
          </c:cat>
          <c:val>
            <c:numRef>
              <c:f>[be4df6eaf0e044ceb229a9a4b9af2a5b.xls]Hoja1!$M$5:$AK$5</c:f>
              <c:numCache>
                <c:formatCode>0.0%</c:formatCode>
                <c:ptCount val="25"/>
                <c:pt idx="0">
                  <c:v>8.9039236619085249E-2</c:v>
                </c:pt>
                <c:pt idx="1">
                  <c:v>6.7333774314761133E-2</c:v>
                </c:pt>
                <c:pt idx="2">
                  <c:v>6.754511151474292E-2</c:v>
                </c:pt>
                <c:pt idx="3">
                  <c:v>6.9452831910625068E-2</c:v>
                </c:pt>
                <c:pt idx="4">
                  <c:v>6.8959470365678371E-2</c:v>
                </c:pt>
                <c:pt idx="5">
                  <c:v>6.5238426319966028E-2</c:v>
                </c:pt>
                <c:pt idx="6">
                  <c:v>6.4874081295254876E-2</c:v>
                </c:pt>
                <c:pt idx="7">
                  <c:v>6.289903463356053E-2</c:v>
                </c:pt>
                <c:pt idx="8">
                  <c:v>6.350428977274461E-2</c:v>
                </c:pt>
                <c:pt idx="9">
                  <c:v>5.8815286249441573E-2</c:v>
                </c:pt>
                <c:pt idx="10">
                  <c:v>5.8229064966946596E-2</c:v>
                </c:pt>
                <c:pt idx="11">
                  <c:v>5.4581712821905298E-2</c:v>
                </c:pt>
                <c:pt idx="12">
                  <c:v>4.698193895757747E-2</c:v>
                </c:pt>
                <c:pt idx="13">
                  <c:v>4.9947742468037876E-2</c:v>
                </c:pt>
                <c:pt idx="14">
                  <c:v>5.1025029741762887E-2</c:v>
                </c:pt>
                <c:pt idx="15">
                  <c:v>5.0515076116092177E-2</c:v>
                </c:pt>
                <c:pt idx="16">
                  <c:v>4.6966499086100663E-2</c:v>
                </c:pt>
                <c:pt idx="17">
                  <c:v>4.5013402898686349E-2</c:v>
                </c:pt>
                <c:pt idx="18">
                  <c:v>4.2870148808258284E-2</c:v>
                </c:pt>
                <c:pt idx="19">
                  <c:v>4.4524391085998864E-2</c:v>
                </c:pt>
                <c:pt idx="20">
                  <c:v>4.572760513226018E-2</c:v>
                </c:pt>
                <c:pt idx="21">
                  <c:v>5.4065409969583374E-2</c:v>
                </c:pt>
                <c:pt idx="22">
                  <c:v>4.8803324771584972E-2</c:v>
                </c:pt>
                <c:pt idx="23">
                  <c:v>4.9288472385008983E-2</c:v>
                </c:pt>
                <c:pt idx="24">
                  <c:v>4.9473174201364011E-2</c:v>
                </c:pt>
              </c:numCache>
            </c:numRef>
          </c:val>
          <c:smooth val="1"/>
        </c:ser>
        <c:dLbls>
          <c:showLegendKey val="0"/>
          <c:showVal val="0"/>
          <c:showCatName val="0"/>
          <c:showSerName val="0"/>
          <c:showPercent val="0"/>
          <c:showBubbleSize val="0"/>
        </c:dLbls>
        <c:marker val="1"/>
        <c:smooth val="0"/>
        <c:axId val="64662528"/>
        <c:axId val="65299200"/>
      </c:lineChart>
      <c:catAx>
        <c:axId val="64662528"/>
        <c:scaling>
          <c:orientation val="minMax"/>
        </c:scaling>
        <c:delete val="0"/>
        <c:axPos val="b"/>
        <c:numFmt formatCode="General" sourceLinked="0"/>
        <c:majorTickMark val="out"/>
        <c:minorTickMark val="none"/>
        <c:tickLblPos val="nextTo"/>
        <c:crossAx val="65299200"/>
        <c:crosses val="autoZero"/>
        <c:auto val="1"/>
        <c:lblAlgn val="ctr"/>
        <c:lblOffset val="100"/>
        <c:tickLblSkip val="4"/>
        <c:tickMarkSkip val="1"/>
        <c:noMultiLvlLbl val="0"/>
      </c:catAx>
      <c:valAx>
        <c:axId val="65299200"/>
        <c:scaling>
          <c:orientation val="minMax"/>
        </c:scaling>
        <c:delete val="0"/>
        <c:axPos val="l"/>
        <c:numFmt formatCode="0.0%" sourceLinked="1"/>
        <c:majorTickMark val="out"/>
        <c:minorTickMark val="none"/>
        <c:tickLblPos val="nextTo"/>
        <c:crossAx val="64662528"/>
        <c:crosses val="autoZero"/>
        <c:crossBetween val="between"/>
      </c:valAx>
    </c:plotArea>
    <c:plotVisOnly val="1"/>
    <c:dispBlanksAs val="gap"/>
    <c:showDLblsOverMax val="0"/>
  </c:chart>
  <c:spPr>
    <a:ln>
      <a:noFill/>
    </a:ln>
  </c:spPr>
  <c:txPr>
    <a:bodyPr/>
    <a:lstStyle/>
    <a:p>
      <a:pPr>
        <a:defRPr sz="90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300" dirty="0"/>
              <a:t>Proyecciones de los precios de la </a:t>
            </a:r>
            <a:r>
              <a:rPr lang="es-ES" sz="1300" dirty="0" smtClean="0"/>
              <a:t>energía</a:t>
            </a:r>
          </a:p>
          <a:p>
            <a:pPr>
              <a:defRPr sz="1400"/>
            </a:pPr>
            <a:r>
              <a:rPr lang="es-ES" sz="1300" dirty="0" smtClean="0"/>
              <a:t>(2011=100, términos constantes</a:t>
            </a:r>
            <a:r>
              <a:rPr lang="es-ES" sz="1400" dirty="0" smtClean="0"/>
              <a:t>)</a:t>
            </a:r>
            <a:endParaRPr lang="es-ES" sz="1400" dirty="0"/>
          </a:p>
        </c:rich>
      </c:tx>
      <c:layout/>
      <c:overlay val="0"/>
    </c:title>
    <c:autoTitleDeleted val="0"/>
    <c:plotArea>
      <c:layout/>
      <c:lineChart>
        <c:grouping val="standard"/>
        <c:varyColors val="0"/>
        <c:ser>
          <c:idx val="0"/>
          <c:order val="0"/>
          <c:tx>
            <c:strRef>
              <c:f>[be4df6eaf0e044ceb229a9a4b9af2a5b.xls]Hoja2!$C$2</c:f>
              <c:strCache>
                <c:ptCount val="1"/>
                <c:pt idx="0">
                  <c:v>Sin nuevas regulaciones</c:v>
                </c:pt>
              </c:strCache>
            </c:strRef>
          </c:tx>
          <c:marker>
            <c:symbol val="none"/>
          </c:marker>
          <c:cat>
            <c:numRef>
              <c:f>[be4df6eaf0e044ceb229a9a4b9af2a5b.xls]Hoja2!$B$3:$B$27</c:f>
              <c:numCache>
                <c:formatCode>General</c:formatCode>
                <c:ptCount val="2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numCache>
            </c:numRef>
          </c:cat>
          <c:val>
            <c:numRef>
              <c:f>[be4df6eaf0e044ceb229a9a4b9af2a5b.xls]Hoja2!$C$3:$C$27</c:f>
              <c:numCache>
                <c:formatCode>General</c:formatCode>
                <c:ptCount val="25"/>
                <c:pt idx="0">
                  <c:v>100</c:v>
                </c:pt>
                <c:pt idx="1">
                  <c:v>102.33333333333326</c:v>
                </c:pt>
                <c:pt idx="2">
                  <c:v>104.66666666666666</c:v>
                </c:pt>
                <c:pt idx="3">
                  <c:v>107</c:v>
                </c:pt>
                <c:pt idx="4">
                  <c:v>108.76666666666669</c:v>
                </c:pt>
                <c:pt idx="5">
                  <c:v>110.53333333333326</c:v>
                </c:pt>
                <c:pt idx="6">
                  <c:v>112.3</c:v>
                </c:pt>
                <c:pt idx="7">
                  <c:v>114.2</c:v>
                </c:pt>
                <c:pt idx="8">
                  <c:v>116.10000000000001</c:v>
                </c:pt>
                <c:pt idx="9">
                  <c:v>118</c:v>
                </c:pt>
                <c:pt idx="10">
                  <c:v>119.5</c:v>
                </c:pt>
                <c:pt idx="11">
                  <c:v>121</c:v>
                </c:pt>
                <c:pt idx="12">
                  <c:v>122.5</c:v>
                </c:pt>
                <c:pt idx="13">
                  <c:v>123.83333333333326</c:v>
                </c:pt>
                <c:pt idx="14">
                  <c:v>125.16666666666666</c:v>
                </c:pt>
                <c:pt idx="15">
                  <c:v>126.5</c:v>
                </c:pt>
                <c:pt idx="16">
                  <c:v>127.66666666666667</c:v>
                </c:pt>
                <c:pt idx="17">
                  <c:v>128.83333333333348</c:v>
                </c:pt>
                <c:pt idx="18">
                  <c:v>130</c:v>
                </c:pt>
                <c:pt idx="19">
                  <c:v>130.87666666666658</c:v>
                </c:pt>
                <c:pt idx="20">
                  <c:v>131.75333333333344</c:v>
                </c:pt>
                <c:pt idx="21">
                  <c:v>132.63</c:v>
                </c:pt>
                <c:pt idx="22">
                  <c:v>133.41999999999999</c:v>
                </c:pt>
                <c:pt idx="23">
                  <c:v>134.20999999999998</c:v>
                </c:pt>
                <c:pt idx="24">
                  <c:v>135</c:v>
                </c:pt>
              </c:numCache>
            </c:numRef>
          </c:val>
          <c:smooth val="1"/>
        </c:ser>
        <c:ser>
          <c:idx val="1"/>
          <c:order val="1"/>
          <c:tx>
            <c:strRef>
              <c:f>[be4df6eaf0e044ceb229a9a4b9af2a5b.xls]Hoja2!$D$2</c:f>
              <c:strCache>
                <c:ptCount val="1"/>
                <c:pt idx="0">
                  <c:v>Aplicando regulaciones moderadas (escenario base)</c:v>
                </c:pt>
              </c:strCache>
            </c:strRef>
          </c:tx>
          <c:marker>
            <c:symbol val="none"/>
          </c:marker>
          <c:cat>
            <c:numRef>
              <c:f>[be4df6eaf0e044ceb229a9a4b9af2a5b.xls]Hoja2!$B$3:$B$27</c:f>
              <c:numCache>
                <c:formatCode>General</c:formatCode>
                <c:ptCount val="2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numCache>
            </c:numRef>
          </c:cat>
          <c:val>
            <c:numRef>
              <c:f>[be4df6eaf0e044ceb229a9a4b9af2a5b.xls]Hoja2!$D$3:$D$27</c:f>
              <c:numCache>
                <c:formatCode>General</c:formatCode>
                <c:ptCount val="25"/>
                <c:pt idx="0">
                  <c:v>100</c:v>
                </c:pt>
                <c:pt idx="1">
                  <c:v>102.06666666666666</c:v>
                </c:pt>
                <c:pt idx="2">
                  <c:v>104.13333333333325</c:v>
                </c:pt>
                <c:pt idx="3">
                  <c:v>106.2</c:v>
                </c:pt>
                <c:pt idx="4">
                  <c:v>107.4</c:v>
                </c:pt>
                <c:pt idx="5">
                  <c:v>108.60000000000001</c:v>
                </c:pt>
                <c:pt idx="6">
                  <c:v>109.8</c:v>
                </c:pt>
                <c:pt idx="7">
                  <c:v>110.3</c:v>
                </c:pt>
                <c:pt idx="8">
                  <c:v>110.8</c:v>
                </c:pt>
                <c:pt idx="9">
                  <c:v>111.3</c:v>
                </c:pt>
                <c:pt idx="10">
                  <c:v>111.7</c:v>
                </c:pt>
                <c:pt idx="11">
                  <c:v>112.10000000000001</c:v>
                </c:pt>
                <c:pt idx="12">
                  <c:v>112.5</c:v>
                </c:pt>
                <c:pt idx="13">
                  <c:v>112.83333333333326</c:v>
                </c:pt>
                <c:pt idx="14">
                  <c:v>113.16666666666666</c:v>
                </c:pt>
                <c:pt idx="15">
                  <c:v>113.5</c:v>
                </c:pt>
                <c:pt idx="16">
                  <c:v>113.93333333333334</c:v>
                </c:pt>
                <c:pt idx="17">
                  <c:v>114.36666666666667</c:v>
                </c:pt>
                <c:pt idx="18">
                  <c:v>114.8</c:v>
                </c:pt>
                <c:pt idx="19">
                  <c:v>114.96666666666674</c:v>
                </c:pt>
                <c:pt idx="20">
                  <c:v>115.13333333333327</c:v>
                </c:pt>
                <c:pt idx="21">
                  <c:v>115.3</c:v>
                </c:pt>
                <c:pt idx="22">
                  <c:v>115.53333333333326</c:v>
                </c:pt>
                <c:pt idx="23">
                  <c:v>115.76666666666669</c:v>
                </c:pt>
                <c:pt idx="24">
                  <c:v>116</c:v>
                </c:pt>
              </c:numCache>
            </c:numRef>
          </c:val>
          <c:smooth val="1"/>
        </c:ser>
        <c:ser>
          <c:idx val="2"/>
          <c:order val="2"/>
          <c:tx>
            <c:strRef>
              <c:f>[be4df6eaf0e044ceb229a9a4b9af2a5b.xls]Hoja2!$E$2</c:f>
              <c:strCache>
                <c:ptCount val="1"/>
                <c:pt idx="0">
                  <c:v>Aplicando regulaciones estrictas</c:v>
                </c:pt>
              </c:strCache>
            </c:strRef>
          </c:tx>
          <c:marker>
            <c:symbol val="none"/>
          </c:marker>
          <c:cat>
            <c:numRef>
              <c:f>[be4df6eaf0e044ceb229a9a4b9af2a5b.xls]Hoja2!$B$3:$B$27</c:f>
              <c:numCache>
                <c:formatCode>General</c:formatCode>
                <c:ptCount val="2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numCache>
            </c:numRef>
          </c:cat>
          <c:val>
            <c:numRef>
              <c:f>[be4df6eaf0e044ceb229a9a4b9af2a5b.xls]Hoja2!$E$3:$E$27</c:f>
              <c:numCache>
                <c:formatCode>0.0</c:formatCode>
                <c:ptCount val="25"/>
                <c:pt idx="0">
                  <c:v>100</c:v>
                </c:pt>
                <c:pt idx="1">
                  <c:v>102.5</c:v>
                </c:pt>
                <c:pt idx="2">
                  <c:v>104.5</c:v>
                </c:pt>
                <c:pt idx="3">
                  <c:v>106</c:v>
                </c:pt>
                <c:pt idx="4">
                  <c:v>106.9</c:v>
                </c:pt>
                <c:pt idx="5">
                  <c:v>107</c:v>
                </c:pt>
                <c:pt idx="6">
                  <c:v>106.5</c:v>
                </c:pt>
                <c:pt idx="7">
                  <c:v>106</c:v>
                </c:pt>
                <c:pt idx="8">
                  <c:v>105.17647058823528</c:v>
                </c:pt>
                <c:pt idx="9">
                  <c:v>104.35294117647042</c:v>
                </c:pt>
                <c:pt idx="10">
                  <c:v>103.52941176470587</c:v>
                </c:pt>
                <c:pt idx="11">
                  <c:v>102.70588235294103</c:v>
                </c:pt>
                <c:pt idx="12">
                  <c:v>101.88235294117645</c:v>
                </c:pt>
                <c:pt idx="13">
                  <c:v>101.05882352941174</c:v>
                </c:pt>
                <c:pt idx="14">
                  <c:v>100.23529411764703</c:v>
                </c:pt>
                <c:pt idx="15">
                  <c:v>99.411764705882405</c:v>
                </c:pt>
                <c:pt idx="16">
                  <c:v>98.588235294117624</c:v>
                </c:pt>
                <c:pt idx="17">
                  <c:v>97.764705882352899</c:v>
                </c:pt>
                <c:pt idx="18">
                  <c:v>96.941176470588204</c:v>
                </c:pt>
                <c:pt idx="19">
                  <c:v>96.117647058823479</c:v>
                </c:pt>
                <c:pt idx="20">
                  <c:v>95.294117647058826</c:v>
                </c:pt>
                <c:pt idx="21">
                  <c:v>94.470588235294059</c:v>
                </c:pt>
                <c:pt idx="22">
                  <c:v>93.647058823529235</c:v>
                </c:pt>
                <c:pt idx="23">
                  <c:v>92.823529411764639</c:v>
                </c:pt>
                <c:pt idx="24">
                  <c:v>92</c:v>
                </c:pt>
              </c:numCache>
            </c:numRef>
          </c:val>
          <c:smooth val="1"/>
        </c:ser>
        <c:dLbls>
          <c:showLegendKey val="0"/>
          <c:showVal val="0"/>
          <c:showCatName val="0"/>
          <c:showSerName val="0"/>
          <c:showPercent val="0"/>
          <c:showBubbleSize val="0"/>
        </c:dLbls>
        <c:marker val="1"/>
        <c:smooth val="0"/>
        <c:axId val="71747456"/>
        <c:axId val="71748992"/>
      </c:lineChart>
      <c:catAx>
        <c:axId val="71747456"/>
        <c:scaling>
          <c:orientation val="minMax"/>
        </c:scaling>
        <c:delete val="0"/>
        <c:axPos val="b"/>
        <c:numFmt formatCode="General" sourceLinked="1"/>
        <c:majorTickMark val="out"/>
        <c:minorTickMark val="none"/>
        <c:tickLblPos val="nextTo"/>
        <c:crossAx val="71748992"/>
        <c:crosses val="autoZero"/>
        <c:auto val="1"/>
        <c:lblAlgn val="ctr"/>
        <c:lblOffset val="100"/>
        <c:tickLblSkip val="4"/>
        <c:noMultiLvlLbl val="0"/>
      </c:catAx>
      <c:valAx>
        <c:axId val="71748992"/>
        <c:scaling>
          <c:orientation val="minMax"/>
          <c:min val="80"/>
        </c:scaling>
        <c:delete val="0"/>
        <c:axPos val="l"/>
        <c:numFmt formatCode="General" sourceLinked="1"/>
        <c:majorTickMark val="out"/>
        <c:minorTickMark val="none"/>
        <c:tickLblPos val="nextTo"/>
        <c:crossAx val="71747456"/>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600"/>
          </a:pPr>
          <a:endParaRPr lang="es-PE"/>
        </a:p>
      </c:txPr>
    </c:title>
    <c:autoTitleDeleted val="0"/>
    <c:plotArea>
      <c:layout/>
      <c:lineChart>
        <c:grouping val="standard"/>
        <c:varyColors val="0"/>
        <c:ser>
          <c:idx val="0"/>
          <c:order val="0"/>
          <c:tx>
            <c:v>Perú: tasa de interés promedio</c:v>
          </c:tx>
          <c:marker>
            <c:symbol val="none"/>
          </c:marker>
          <c:cat>
            <c:numRef>
              <c:f>Sheet1!$D$14:$D$34</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Sheet1!$C$14:$C$34</c:f>
              <c:numCache>
                <c:formatCode>General</c:formatCode>
                <c:ptCount val="21"/>
                <c:pt idx="0">
                  <c:v>94.238333333333259</c:v>
                </c:pt>
                <c:pt idx="1">
                  <c:v>55.347500000000004</c:v>
                </c:pt>
                <c:pt idx="2">
                  <c:v>36.155000000000001</c:v>
                </c:pt>
                <c:pt idx="3">
                  <c:v>31.533333333333292</c:v>
                </c:pt>
                <c:pt idx="4">
                  <c:v>30.911666666666665</c:v>
                </c:pt>
                <c:pt idx="5">
                  <c:v>32.626666666666594</c:v>
                </c:pt>
                <c:pt idx="6">
                  <c:v>35.056666666666565</c:v>
                </c:pt>
                <c:pt idx="7">
                  <c:v>29.995833333333294</c:v>
                </c:pt>
                <c:pt idx="8">
                  <c:v>24.978333333333282</c:v>
                </c:pt>
                <c:pt idx="9">
                  <c:v>20.765357288580617</c:v>
                </c:pt>
                <c:pt idx="10">
                  <c:v>21.015664971275459</c:v>
                </c:pt>
                <c:pt idx="11">
                  <c:v>24.674564058822618</c:v>
                </c:pt>
                <c:pt idx="12">
                  <c:v>25.533835771634358</c:v>
                </c:pt>
                <c:pt idx="13">
                  <c:v>23.933722499999973</c:v>
                </c:pt>
                <c:pt idx="14">
                  <c:v>22.858148055555549</c:v>
                </c:pt>
                <c:pt idx="15">
                  <c:v>23.673444902480828</c:v>
                </c:pt>
                <c:pt idx="16">
                  <c:v>21.041923333333308</c:v>
                </c:pt>
                <c:pt idx="17">
                  <c:v>18.976493333333295</c:v>
                </c:pt>
                <c:pt idx="18">
                  <c:v>18.677924999999998</c:v>
                </c:pt>
                <c:pt idx="19">
                  <c:v>19.236908333333329</c:v>
                </c:pt>
                <c:pt idx="20">
                  <c:v>19.15892000000002</c:v>
                </c:pt>
              </c:numCache>
            </c:numRef>
          </c:val>
          <c:smooth val="0"/>
        </c:ser>
        <c:dLbls>
          <c:showLegendKey val="0"/>
          <c:showVal val="0"/>
          <c:showCatName val="0"/>
          <c:showSerName val="0"/>
          <c:showPercent val="0"/>
          <c:showBubbleSize val="0"/>
        </c:dLbls>
        <c:marker val="1"/>
        <c:smooth val="0"/>
        <c:axId val="71834240"/>
        <c:axId val="71840128"/>
      </c:lineChart>
      <c:catAx>
        <c:axId val="71834240"/>
        <c:scaling>
          <c:orientation val="minMax"/>
        </c:scaling>
        <c:delete val="0"/>
        <c:axPos val="b"/>
        <c:numFmt formatCode="General" sourceLinked="1"/>
        <c:majorTickMark val="out"/>
        <c:minorTickMark val="none"/>
        <c:tickLblPos val="nextTo"/>
        <c:crossAx val="71840128"/>
        <c:crosses val="autoZero"/>
        <c:auto val="1"/>
        <c:lblAlgn val="ctr"/>
        <c:lblOffset val="100"/>
        <c:noMultiLvlLbl val="0"/>
      </c:catAx>
      <c:valAx>
        <c:axId val="71840128"/>
        <c:scaling>
          <c:orientation val="minMax"/>
        </c:scaling>
        <c:delete val="0"/>
        <c:axPos val="l"/>
        <c:numFmt formatCode="General" sourceLinked="1"/>
        <c:majorTickMark val="out"/>
        <c:minorTickMark val="none"/>
        <c:tickLblPos val="nextTo"/>
        <c:crossAx val="71834240"/>
        <c:crosses val="autoZero"/>
        <c:crossBetween val="between"/>
        <c:majorUnit val="20"/>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S" sz="1600" dirty="0"/>
              <a:t>Ahorro interno como porcentaje </a:t>
            </a:r>
            <a:r>
              <a:rPr lang="es-ES" sz="1600" dirty="0" smtClean="0"/>
              <a:t>(%)</a:t>
            </a:r>
          </a:p>
          <a:p>
            <a:pPr>
              <a:defRPr sz="1600"/>
            </a:pPr>
            <a:r>
              <a:rPr lang="es-ES" sz="1600" dirty="0" smtClean="0"/>
              <a:t>del </a:t>
            </a:r>
            <a:r>
              <a:rPr lang="es-ES" sz="1600" dirty="0"/>
              <a:t>PBI</a:t>
            </a:r>
          </a:p>
        </c:rich>
      </c:tx>
      <c:layout/>
      <c:overlay val="0"/>
    </c:title>
    <c:autoTitleDeleted val="0"/>
    <c:plotArea>
      <c:layout/>
      <c:lineChart>
        <c:grouping val="standard"/>
        <c:varyColors val="0"/>
        <c:ser>
          <c:idx val="0"/>
          <c:order val="0"/>
          <c:tx>
            <c:v>Ahorro interno como porcentaje (%) del PBI</c:v>
          </c:tx>
          <c:marker>
            <c:symbol val="none"/>
          </c:marker>
          <c:cat>
            <c:numRef>
              <c:f>Sheet1!$F$58:$F$77</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Sheet1!$E$58:$E$77</c:f>
              <c:numCache>
                <c:formatCode>General</c:formatCode>
                <c:ptCount val="20"/>
                <c:pt idx="0">
                  <c:v>16.268843911081959</c:v>
                </c:pt>
                <c:pt idx="1">
                  <c:v>16.233322873916677</c:v>
                </c:pt>
                <c:pt idx="2">
                  <c:v>16.272682380063333</c:v>
                </c:pt>
                <c:pt idx="3">
                  <c:v>18.333547438065889</c:v>
                </c:pt>
                <c:pt idx="4">
                  <c:v>17.770616592810377</c:v>
                </c:pt>
                <c:pt idx="5">
                  <c:v>18.359046274964363</c:v>
                </c:pt>
                <c:pt idx="6">
                  <c:v>17.238708136846199</c:v>
                </c:pt>
                <c:pt idx="7">
                  <c:v>16.492820317066052</c:v>
                </c:pt>
                <c:pt idx="8">
                  <c:v>16.399044497631227</c:v>
                </c:pt>
                <c:pt idx="9">
                  <c:v>16.834100350381178</c:v>
                </c:pt>
                <c:pt idx="10">
                  <c:v>17.922908839481156</c:v>
                </c:pt>
                <c:pt idx="11">
                  <c:v>19.250229244099977</c:v>
                </c:pt>
                <c:pt idx="12">
                  <c:v>23.021101109727653</c:v>
                </c:pt>
                <c:pt idx="13">
                  <c:v>24.184705348577257</c:v>
                </c:pt>
                <c:pt idx="14">
                  <c:v>22.746494030182308</c:v>
                </c:pt>
                <c:pt idx="15">
                  <c:v>20.0867059891564</c:v>
                </c:pt>
                <c:pt idx="16">
                  <c:v>22.76502318886552</c:v>
                </c:pt>
                <c:pt idx="17">
                  <c:v>23.41831025492699</c:v>
                </c:pt>
                <c:pt idx="18">
                  <c:v>23.24672414916391</c:v>
                </c:pt>
                <c:pt idx="19">
                  <c:v>23.762570331009481</c:v>
                </c:pt>
              </c:numCache>
            </c:numRef>
          </c:val>
          <c:smooth val="0"/>
        </c:ser>
        <c:dLbls>
          <c:showLegendKey val="0"/>
          <c:showVal val="0"/>
          <c:showCatName val="0"/>
          <c:showSerName val="0"/>
          <c:showPercent val="0"/>
          <c:showBubbleSize val="0"/>
        </c:dLbls>
        <c:marker val="1"/>
        <c:smooth val="0"/>
        <c:axId val="71855488"/>
        <c:axId val="71865472"/>
      </c:lineChart>
      <c:catAx>
        <c:axId val="71855488"/>
        <c:scaling>
          <c:orientation val="minMax"/>
        </c:scaling>
        <c:delete val="0"/>
        <c:axPos val="b"/>
        <c:numFmt formatCode="General" sourceLinked="1"/>
        <c:majorTickMark val="out"/>
        <c:minorTickMark val="none"/>
        <c:tickLblPos val="nextTo"/>
        <c:crossAx val="71865472"/>
        <c:crosses val="autoZero"/>
        <c:auto val="1"/>
        <c:lblAlgn val="ctr"/>
        <c:lblOffset val="100"/>
        <c:noMultiLvlLbl val="0"/>
      </c:catAx>
      <c:valAx>
        <c:axId val="71865472"/>
        <c:scaling>
          <c:orientation val="minMax"/>
        </c:scaling>
        <c:delete val="0"/>
        <c:axPos val="l"/>
        <c:numFmt formatCode="General" sourceLinked="1"/>
        <c:majorTickMark val="out"/>
        <c:minorTickMark val="none"/>
        <c:tickLblPos val="nextTo"/>
        <c:crossAx val="71855488"/>
        <c:crosses val="autoZero"/>
        <c:crossBetween val="between"/>
      </c:valAx>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0.46489</cdr:x>
      <cdr:y>0.6264</cdr:y>
    </cdr:from>
    <cdr:to>
      <cdr:x>0.94983</cdr:x>
      <cdr:y>0.68689</cdr:y>
    </cdr:to>
    <cdr:cxnSp macro="">
      <cdr:nvCxnSpPr>
        <cdr:cNvPr id="3" name="2 Conector recto de flecha"/>
        <cdr:cNvCxnSpPr/>
      </cdr:nvCxnSpPr>
      <cdr:spPr>
        <a:xfrm xmlns:a="http://schemas.openxmlformats.org/drawingml/2006/main">
          <a:off x="2001911" y="1718338"/>
          <a:ext cx="2088232" cy="165935"/>
        </a:xfrm>
        <a:prstGeom xmlns:a="http://schemas.openxmlformats.org/drawingml/2006/main" prst="straightConnector1">
          <a:avLst/>
        </a:prstGeom>
        <a:ln xmlns:a="http://schemas.openxmlformats.org/drawingml/2006/main" w="12700">
          <a:solidFill>
            <a:schemeClr val="tx1">
              <a:lumMod val="95000"/>
              <a:lumOff val="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0.53549</cdr:x>
      <cdr:y>0.43894</cdr:y>
    </cdr:from>
    <cdr:to>
      <cdr:x>0.94499</cdr:x>
      <cdr:y>0.54603</cdr:y>
    </cdr:to>
    <cdr:cxnSp macro="">
      <cdr:nvCxnSpPr>
        <cdr:cNvPr id="2" name="1 Conector recto de flecha"/>
        <cdr:cNvCxnSpPr/>
      </cdr:nvCxnSpPr>
      <cdr:spPr>
        <a:xfrm xmlns:a="http://schemas.openxmlformats.org/drawingml/2006/main" flipV="1">
          <a:off x="2448272" y="1204104"/>
          <a:ext cx="1872208" cy="293766"/>
        </a:xfrm>
        <a:prstGeom xmlns:a="http://schemas.openxmlformats.org/drawingml/2006/main" prst="straightConnector1">
          <a:avLst/>
        </a:prstGeom>
        <a:ln xmlns:a="http://schemas.openxmlformats.org/drawingml/2006/main" w="12700">
          <a:solidFill>
            <a:schemeClr val="tx1">
              <a:lumMod val="95000"/>
              <a:lumOff val="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D95B8-11F7-4463-82C9-121CA945D0EC}" type="datetimeFigureOut">
              <a:rPr lang="es-ES" smtClean="0"/>
              <a:pPr/>
              <a:t>25/11/2013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00F82-0005-451B-9F47-89FB92E18A33}" type="slidenum">
              <a:rPr lang="es-ES" smtClean="0"/>
              <a:pPr/>
              <a:t>‹Nº›</a:t>
            </a:fld>
            <a:endParaRPr lang="es-ES"/>
          </a:p>
        </p:txBody>
      </p:sp>
    </p:spTree>
    <p:extLst>
      <p:ext uri="{BB962C8B-B14F-4D97-AF65-F5344CB8AC3E}">
        <p14:creationId xmlns:p14="http://schemas.microsoft.com/office/powerpoint/2010/main" val="358000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lvl="0"/>
            <a:r>
              <a:rPr lang="es-ES" dirty="0"/>
              <a:t>Cambios demográficos:</a:t>
            </a:r>
          </a:p>
          <a:p>
            <a:pPr lvl="0"/>
            <a:endParaRPr lang="es-ES" dirty="0"/>
          </a:p>
          <a:p>
            <a:pPr lvl="1"/>
            <a:r>
              <a:rPr lang="es-ES" dirty="0"/>
              <a:t>Envejecimiento de la población: la mayor proporción de población joven en una economía genera ventajas comparativas en productos intensivos en mano  de obra. La caída de tasas de fecundidad en las economías emergentes presionará a una convergencia en la proporción de población joven que pertenece a la fuerza laboral, favoreciendo el aumento del comercio </a:t>
            </a:r>
            <a:r>
              <a:rPr lang="es-ES" dirty="0" err="1"/>
              <a:t>intraindustrial</a:t>
            </a:r>
            <a:r>
              <a:rPr lang="es-ES" dirty="0"/>
              <a:t> en bienes de mayor sofisticación. Asimismo, el envejecimiento de la población llevará a aumentos en los servicios consumidos por adultos mayores: salud, turismo, comunicaciones, transporte, etc.</a:t>
            </a:r>
          </a:p>
          <a:p>
            <a:pPr lvl="1"/>
            <a:endParaRPr lang="es-ES" dirty="0"/>
          </a:p>
          <a:p>
            <a:pPr lvl="1"/>
            <a:r>
              <a:rPr lang="es-ES" dirty="0"/>
              <a:t>El aumento del nivel educativo en las economías emergentes generará también ventajas comparativas en la producción de bienes más sofisticados. Ante esta convergencia, la especialización de los países como productores de determinados bienes dependerá de la distribución del capital humano en la población: países como Alemania o Japón (con distribución de CH homogénea) se caracterizan por tener ventajas en productos como automóviles (que requieren esmero y precisión en varias tareas), mientras que Estados Unidos o Italia presentan ventaja en productos que requieren pocos trabajadores muy competentes (como software o moda).</a:t>
            </a:r>
          </a:p>
          <a:p>
            <a:pPr lvl="1"/>
            <a:endParaRPr lang="es-ES" dirty="0"/>
          </a:p>
          <a:p>
            <a:pPr lvl="1"/>
            <a:r>
              <a:rPr lang="es-ES" dirty="0"/>
              <a:t>La mayor participación de la mujer en la fuerza laboral traerá una disminución en las tasas de fecundidad que tendrán incidencia en el envejecimiento de la población. Asimismo, ocasionará un incremento del número de hogares en la clase media que favorecerá la demanda por bienes de consumo (incluidas importaciones).</a:t>
            </a:r>
          </a:p>
          <a:p>
            <a:endParaRPr lang="es-ES" dirty="0"/>
          </a:p>
        </p:txBody>
      </p:sp>
      <p:sp>
        <p:nvSpPr>
          <p:cNvPr id="4" name="3 Marcador de número de diapositiva"/>
          <p:cNvSpPr>
            <a:spLocks noGrp="1"/>
          </p:cNvSpPr>
          <p:nvPr>
            <p:ph type="sldNum" sz="quarter" idx="10"/>
          </p:nvPr>
        </p:nvSpPr>
        <p:spPr/>
        <p:txBody>
          <a:bodyPr/>
          <a:lstStyle/>
          <a:p>
            <a:fld id="{3D83A1A7-B6A4-47E3-B2CB-D779630E688A}" type="slidenum">
              <a:rPr lang="es-ES" smtClean="0"/>
              <a:pPr/>
              <a:t>3</a:t>
            </a:fld>
            <a:endParaRPr lang="es-ES"/>
          </a:p>
        </p:txBody>
      </p:sp>
    </p:spTree>
    <p:extLst>
      <p:ext uri="{BB962C8B-B14F-4D97-AF65-F5344CB8AC3E}">
        <p14:creationId xmlns:p14="http://schemas.microsoft.com/office/powerpoint/2010/main" val="283288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559A6A7-937A-479F-BD2B-9423E317985A}" type="slidenum">
              <a:rPr lang="es-PE" smtClean="0"/>
              <a:pPr/>
              <a:t>12</a:t>
            </a:fld>
            <a:endParaRPr lang="es-PE"/>
          </a:p>
        </p:txBody>
      </p:sp>
    </p:spTree>
    <p:extLst>
      <p:ext uri="{BB962C8B-B14F-4D97-AF65-F5344CB8AC3E}">
        <p14:creationId xmlns:p14="http://schemas.microsoft.com/office/powerpoint/2010/main" val="347322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3919" indent="-173919">
              <a:buFontTx/>
              <a:buChar char="-"/>
            </a:pPr>
            <a:r>
              <a:rPr lang="es-PE" dirty="0" smtClean="0"/>
              <a:t>Según cifras</a:t>
            </a:r>
            <a:r>
              <a:rPr lang="es-PE" baseline="0" dirty="0" smtClean="0"/>
              <a:t> del FMI, el crecimiento mundial de 2013 caería 0.3 p.p. llegando a 2.9% de crecimiento al final del año.</a:t>
            </a:r>
          </a:p>
        </p:txBody>
      </p:sp>
      <p:sp>
        <p:nvSpPr>
          <p:cNvPr id="4" name="3 Marcador de número de diapositiva"/>
          <p:cNvSpPr>
            <a:spLocks noGrp="1"/>
          </p:cNvSpPr>
          <p:nvPr>
            <p:ph type="sldNum" sz="quarter" idx="10"/>
          </p:nvPr>
        </p:nvSpPr>
        <p:spPr/>
        <p:txBody>
          <a:bodyPr/>
          <a:lstStyle/>
          <a:p>
            <a:fld id="{07E94C32-71AC-4C2F-A02D-33E5EF719617}" type="slidenum">
              <a:rPr lang="es-PE" smtClean="0"/>
              <a:pPr/>
              <a:t>13</a:t>
            </a:fld>
            <a:endParaRPr lang="es-PE"/>
          </a:p>
        </p:txBody>
      </p:sp>
    </p:spTree>
    <p:extLst>
      <p:ext uri="{BB962C8B-B14F-4D97-AF65-F5344CB8AC3E}">
        <p14:creationId xmlns:p14="http://schemas.microsoft.com/office/powerpoint/2010/main" val="409380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3919" indent="-173919" algn="just" defTabSz="927567">
              <a:buFontTx/>
              <a:buChar char="-"/>
              <a:defRPr/>
            </a:pPr>
            <a:r>
              <a:rPr lang="es-ES" dirty="0"/>
              <a:t>El segmento más importante dentro de la industria fue el compuesto por restaurantes de comida rápida, con 32.5% de participación de las ventas de franquicias totales; le siguen en importancia las franquicias de servicios empresariales (18.6%), las de servicios personales (10.9%) y las de alojamiento (9.9% del total). Por otro lado, los segmentos de franquicias que crecieron en mayor medida el último año fueron los de Bienes Raíces y el compuesto por servicios comerciales y residenciales, ambos con aumentos de 6.3% y 5.5% con relación a 2011, respectivamente.</a:t>
            </a:r>
          </a:p>
          <a:p>
            <a:pPr marL="173919" indent="-173919" algn="just" defTabSz="927567">
              <a:buFontTx/>
              <a:buChar char="-"/>
              <a:defRPr/>
            </a:pPr>
            <a:r>
              <a:rPr lang="es-PE" dirty="0"/>
              <a:t>Muchos </a:t>
            </a:r>
            <a:r>
              <a:rPr lang="es-PE" dirty="0" err="1"/>
              <a:t>franquiciantes</a:t>
            </a:r>
            <a:r>
              <a:rPr lang="es-PE" dirty="0"/>
              <a:t> han aprendido que es más fácil crecer con </a:t>
            </a:r>
            <a:r>
              <a:rPr lang="es-PE" dirty="0" err="1"/>
              <a:t>franquiciatarios</a:t>
            </a:r>
            <a:r>
              <a:rPr lang="es-PE" dirty="0"/>
              <a:t> maestros o </a:t>
            </a:r>
            <a:r>
              <a:rPr lang="es-PE" dirty="0" err="1"/>
              <a:t>franquiciatarios</a:t>
            </a:r>
            <a:r>
              <a:rPr lang="es-PE" dirty="0"/>
              <a:t> dueños de múltiples unidades. Así, cuando un </a:t>
            </a:r>
            <a:r>
              <a:rPr lang="es-PE" dirty="0" err="1"/>
              <a:t>franquiciatario</a:t>
            </a:r>
            <a:r>
              <a:rPr lang="es-PE" dirty="0"/>
              <a:t> múltiple abre su segunda, tercera o cuarta unidad, el </a:t>
            </a:r>
            <a:r>
              <a:rPr lang="es-PE" dirty="0" err="1"/>
              <a:t>franquiciante</a:t>
            </a:r>
            <a:r>
              <a:rPr lang="es-PE" dirty="0"/>
              <a:t> no debe seguir el mismo proceso de capacitación o asesoría que debería tener si, en cambio, tuviera cuatro </a:t>
            </a:r>
            <a:r>
              <a:rPr lang="es-PE" dirty="0" err="1"/>
              <a:t>franquiciatarios</a:t>
            </a:r>
            <a:r>
              <a:rPr lang="es-PE" dirty="0"/>
              <a:t> distintos.</a:t>
            </a:r>
            <a:endParaRPr lang="es-ES" dirty="0"/>
          </a:p>
          <a:p>
            <a:pPr marL="173919" indent="-173919" defTabSz="927567">
              <a:buFontTx/>
              <a:buChar char="-"/>
              <a:defRPr/>
            </a:pPr>
            <a:endParaRPr lang="es-ES" dirty="0"/>
          </a:p>
          <a:p>
            <a:endParaRPr lang="es-PE" dirty="0"/>
          </a:p>
        </p:txBody>
      </p:sp>
      <p:sp>
        <p:nvSpPr>
          <p:cNvPr id="4" name="3 Marcador de número de diapositiva"/>
          <p:cNvSpPr>
            <a:spLocks noGrp="1"/>
          </p:cNvSpPr>
          <p:nvPr>
            <p:ph type="sldNum" sz="quarter" idx="10"/>
          </p:nvPr>
        </p:nvSpPr>
        <p:spPr/>
        <p:txBody>
          <a:bodyPr/>
          <a:lstStyle/>
          <a:p>
            <a:fld id="{07E94C32-71AC-4C2F-A02D-33E5EF719617}" type="slidenum">
              <a:rPr lang="es-PE" smtClean="0"/>
              <a:pPr/>
              <a:t>14</a:t>
            </a:fld>
            <a:endParaRPr lang="es-PE"/>
          </a:p>
        </p:txBody>
      </p:sp>
    </p:spTree>
    <p:extLst>
      <p:ext uri="{BB962C8B-B14F-4D97-AF65-F5344CB8AC3E}">
        <p14:creationId xmlns:p14="http://schemas.microsoft.com/office/powerpoint/2010/main" val="376644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3919" indent="-173919" defTabSz="927567">
              <a:buFontTx/>
              <a:buChar char="-"/>
              <a:defRPr/>
            </a:pPr>
            <a:r>
              <a:rPr lang="es-ES" dirty="0"/>
              <a:t>Se espera que los flujos de IED en el Perú desciendan en 2013, para luego recuperarse el siguiente año.</a:t>
            </a:r>
          </a:p>
          <a:p>
            <a:pPr marL="173919" indent="-173919" defTabSz="927567">
              <a:buFontTx/>
              <a:buChar char="-"/>
              <a:defRPr/>
            </a:pPr>
            <a:r>
              <a:rPr lang="es-ES" dirty="0"/>
              <a:t>En la década de 2000, los servicios fueron los más importantes de participación en las IED. De 2005 a 2007, los flujos de IED en recursos naturales representaron el 8% del total, mientras que las manufacturas representaron el 41% y los servicios el 50%. Entre 2008 y 2011, los flujos de IED promedio constituyeron 12% de los recursos naturales, el 44% para la producción y el 44% para los servicios. Junto a este cambio de composición, la proporción de la IED en el PIB mundial aumentó del 8% en 1990 al 29% en 2012.</a:t>
            </a:r>
          </a:p>
          <a:p>
            <a:pPr marL="173919" indent="-173919" defTabSz="927567">
              <a:buFontTx/>
              <a:buChar char="-"/>
              <a:defRPr/>
            </a:pPr>
            <a:endParaRPr lang="es-ES" dirty="0"/>
          </a:p>
          <a:p>
            <a:pPr marL="173919" indent="-173919" defTabSz="927567">
              <a:buFontTx/>
              <a:buChar char="-"/>
              <a:defRPr/>
            </a:pPr>
            <a:endParaRPr lang="es-ES" dirty="0"/>
          </a:p>
          <a:p>
            <a:endParaRPr lang="es-PE" dirty="0"/>
          </a:p>
        </p:txBody>
      </p:sp>
      <p:sp>
        <p:nvSpPr>
          <p:cNvPr id="4" name="3 Marcador de número de diapositiva"/>
          <p:cNvSpPr>
            <a:spLocks noGrp="1"/>
          </p:cNvSpPr>
          <p:nvPr>
            <p:ph type="sldNum" sz="quarter" idx="10"/>
          </p:nvPr>
        </p:nvSpPr>
        <p:spPr/>
        <p:txBody>
          <a:bodyPr/>
          <a:lstStyle/>
          <a:p>
            <a:fld id="{07E94C32-71AC-4C2F-A02D-33E5EF719617}" type="slidenum">
              <a:rPr lang="es-PE" smtClean="0"/>
              <a:pPr/>
              <a:t>15</a:t>
            </a:fld>
            <a:endParaRPr lang="es-PE"/>
          </a:p>
        </p:txBody>
      </p:sp>
    </p:spTree>
    <p:extLst>
      <p:ext uri="{BB962C8B-B14F-4D97-AF65-F5344CB8AC3E}">
        <p14:creationId xmlns:p14="http://schemas.microsoft.com/office/powerpoint/2010/main" val="348629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7E94C32-71AC-4C2F-A02D-33E5EF719617}" type="slidenum">
              <a:rPr lang="es-PE" smtClean="0"/>
              <a:pPr/>
              <a:t>17</a:t>
            </a:fld>
            <a:endParaRPr lang="es-PE"/>
          </a:p>
        </p:txBody>
      </p:sp>
    </p:spTree>
    <p:extLst>
      <p:ext uri="{BB962C8B-B14F-4D97-AF65-F5344CB8AC3E}">
        <p14:creationId xmlns:p14="http://schemas.microsoft.com/office/powerpoint/2010/main" val="138729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3 Marcador de número de diapositiva"/>
          <p:cNvSpPr>
            <a:spLocks noGrp="1"/>
          </p:cNvSpPr>
          <p:nvPr>
            <p:ph type="sldNum" sz="quarter" idx="5"/>
          </p:nvPr>
        </p:nvSpPr>
        <p:spPr/>
        <p:txBody>
          <a:bodyPr/>
          <a:lstStyle/>
          <a:p>
            <a:pPr>
              <a:defRPr/>
            </a:pPr>
            <a:fld id="{F142488D-B8D8-493E-979D-F7FE35D1CD16}" type="slidenum">
              <a:rPr lang="es-PE" smtClean="0"/>
              <a:pPr>
                <a:defRPr/>
              </a:pPr>
              <a:t>18</a:t>
            </a:fld>
            <a:endParaRPr lang="es-PE"/>
          </a:p>
        </p:txBody>
      </p:sp>
      <p:sp>
        <p:nvSpPr>
          <p:cNvPr id="2" name="1 Marcador de notas"/>
          <p:cNvSpPr>
            <a:spLocks noGrp="1"/>
          </p:cNvSpPr>
          <p:nvPr>
            <p:ph type="body" sz="quarter" idx="10"/>
          </p:nvPr>
        </p:nvSpPr>
        <p:spPr/>
        <p:txBody>
          <a:bodyPr/>
          <a:lstStyle/>
          <a:p>
            <a:endParaRPr lang="es-P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a:defRPr/>
            </a:pPr>
            <a:endParaRPr lang="es-PE" dirty="0"/>
          </a:p>
        </p:txBody>
      </p:sp>
      <p:sp>
        <p:nvSpPr>
          <p:cNvPr id="4" name="3 Marcador de número de diapositiva"/>
          <p:cNvSpPr>
            <a:spLocks noGrp="1"/>
          </p:cNvSpPr>
          <p:nvPr>
            <p:ph type="sldNum" sz="quarter" idx="5"/>
          </p:nvPr>
        </p:nvSpPr>
        <p:spPr/>
        <p:txBody>
          <a:bodyPr/>
          <a:lstStyle/>
          <a:p>
            <a:pPr>
              <a:defRPr/>
            </a:pPr>
            <a:fld id="{BF23947F-75A1-45DD-A20E-BF48245BCF11}" type="slidenum">
              <a:rPr lang="es-PE" smtClean="0"/>
              <a:pPr>
                <a:defRPr/>
              </a:pPr>
              <a:t>21</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dirty="0"/>
              <a:t>Inversiones en infraestructura:</a:t>
            </a:r>
          </a:p>
          <a:p>
            <a:pPr lvl="0"/>
            <a:endParaRPr lang="es-ES" dirty="0"/>
          </a:p>
          <a:p>
            <a:pPr lvl="1"/>
            <a:r>
              <a:rPr lang="es-ES" dirty="0"/>
              <a:t>La mayor acumulación de capital de infraestructura generará una disminución de costos que hará aumentar el comercio de países vecinos en continentes como África y Sudamérica.</a:t>
            </a:r>
          </a:p>
          <a:p>
            <a:pPr lvl="1"/>
            <a:endParaRPr lang="es-ES" dirty="0"/>
          </a:p>
          <a:p>
            <a:pPr lvl="1"/>
            <a:r>
              <a:rPr lang="es-ES" dirty="0"/>
              <a:t>El incremento de la inversión en infraestructura de </a:t>
            </a:r>
            <a:r>
              <a:rPr lang="es-ES" dirty="0" err="1"/>
              <a:t>TICs</a:t>
            </a:r>
            <a:r>
              <a:rPr lang="es-ES" dirty="0"/>
              <a:t> favorecerá los flujos de comercio de servicios, que crecerán a tasas mayores que el comercio de bienes.</a:t>
            </a:r>
          </a:p>
          <a:p>
            <a:endParaRPr lang="es-ES" dirty="0"/>
          </a:p>
        </p:txBody>
      </p:sp>
      <p:sp>
        <p:nvSpPr>
          <p:cNvPr id="4" name="3 Marcador de número de diapositiva"/>
          <p:cNvSpPr>
            <a:spLocks noGrp="1"/>
          </p:cNvSpPr>
          <p:nvPr>
            <p:ph type="sldNum" sz="quarter" idx="10"/>
          </p:nvPr>
        </p:nvSpPr>
        <p:spPr/>
        <p:txBody>
          <a:bodyPr/>
          <a:lstStyle/>
          <a:p>
            <a:fld id="{3D83A1A7-B6A4-47E3-B2CB-D779630E688A}" type="slidenum">
              <a:rPr lang="es-ES" smtClean="0"/>
              <a:pPr/>
              <a:t>4</a:t>
            </a:fld>
            <a:endParaRPr lang="es-ES"/>
          </a:p>
        </p:txBody>
      </p:sp>
    </p:spTree>
    <p:extLst>
      <p:ext uri="{BB962C8B-B14F-4D97-AF65-F5344CB8AC3E}">
        <p14:creationId xmlns:p14="http://schemas.microsoft.com/office/powerpoint/2010/main" val="91453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dirty="0"/>
              <a:t>Progreso tecnológico.</a:t>
            </a:r>
          </a:p>
          <a:p>
            <a:pPr lvl="0"/>
            <a:endParaRPr lang="es-ES" dirty="0"/>
          </a:p>
          <a:p>
            <a:pPr lvl="1"/>
            <a:r>
              <a:rPr lang="es-ES" dirty="0"/>
              <a:t>En las últimas décadas algunos países (sobretodo los tigres asiáticos y los BRICS) han acelerado su inversión en I+D, logrando que la capacidad innovadora no sea un atributo exclusivo de las economías desarrolladas. Esto tiene como consecuencia una convergencia tecnológica que se desarrolla con énfasis a nivel regional (entre países de América Latina, Asia – Pacífico, etc.).</a:t>
            </a:r>
          </a:p>
          <a:p>
            <a:pPr lvl="1"/>
            <a:endParaRPr lang="es-ES" dirty="0"/>
          </a:p>
          <a:p>
            <a:pPr lvl="1"/>
            <a:r>
              <a:rPr lang="es-ES" dirty="0"/>
              <a:t>El desarrollo de las </a:t>
            </a:r>
            <a:r>
              <a:rPr lang="es-ES" dirty="0" err="1"/>
              <a:t>TICs</a:t>
            </a:r>
            <a:r>
              <a:rPr lang="es-ES" dirty="0"/>
              <a:t> tendrá impactos positivos en el flujo de comercio de servicios. Los servicios con un alto componente de conocimiento irán adquiriendo mayor importancia a nivel global.</a:t>
            </a:r>
          </a:p>
          <a:p>
            <a:pPr lvl="1"/>
            <a:endParaRPr lang="es-ES" dirty="0"/>
          </a:p>
          <a:p>
            <a:pPr lvl="1"/>
            <a:r>
              <a:rPr lang="es-ES" dirty="0" err="1"/>
              <a:t>TICs</a:t>
            </a:r>
            <a:r>
              <a:rPr lang="es-ES" dirty="0"/>
              <a:t>: tecnologías de información y comunicaciones</a:t>
            </a:r>
          </a:p>
          <a:p>
            <a:endParaRPr lang="es-ES" dirty="0"/>
          </a:p>
        </p:txBody>
      </p:sp>
      <p:sp>
        <p:nvSpPr>
          <p:cNvPr id="4" name="3 Marcador de número de diapositiva"/>
          <p:cNvSpPr>
            <a:spLocks noGrp="1"/>
          </p:cNvSpPr>
          <p:nvPr>
            <p:ph type="sldNum" sz="quarter" idx="10"/>
          </p:nvPr>
        </p:nvSpPr>
        <p:spPr/>
        <p:txBody>
          <a:bodyPr/>
          <a:lstStyle/>
          <a:p>
            <a:fld id="{3D83A1A7-B6A4-47E3-B2CB-D779630E688A}" type="slidenum">
              <a:rPr lang="es-ES" smtClean="0"/>
              <a:pPr/>
              <a:t>5</a:t>
            </a:fld>
            <a:endParaRPr lang="es-ES"/>
          </a:p>
        </p:txBody>
      </p:sp>
    </p:spTree>
    <p:extLst>
      <p:ext uri="{BB962C8B-B14F-4D97-AF65-F5344CB8AC3E}">
        <p14:creationId xmlns:p14="http://schemas.microsoft.com/office/powerpoint/2010/main" val="190848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dirty="0"/>
              <a:t>Restricciones de recursos naturales.</a:t>
            </a:r>
          </a:p>
          <a:p>
            <a:pPr lvl="0"/>
            <a:endParaRPr lang="es-ES" dirty="0"/>
          </a:p>
          <a:p>
            <a:pPr lvl="1"/>
            <a:r>
              <a:rPr lang="es-ES" dirty="0"/>
              <a:t>Según proyecciones de la OCDE, la demanda mundial de agua aumentará 55% entre 2000 y 2050, debido al incremento de la producción manufacturera, de electricidad y al consumo doméstico. Dicho aumento tendrá un fuerte impacto en el sur de Asia, donde la escasez del recurso hídrico hará que los países se vean obligados a importar alimentos y productos agropecuarios. Con ello, la tendencia de disminución de participación de los productos agropecuarios en el comercio mundial se podría revertir en las próximas décadas.</a:t>
            </a:r>
          </a:p>
          <a:p>
            <a:endParaRPr lang="es-ES" dirty="0"/>
          </a:p>
        </p:txBody>
      </p:sp>
      <p:sp>
        <p:nvSpPr>
          <p:cNvPr id="4" name="3 Marcador de número de diapositiva"/>
          <p:cNvSpPr>
            <a:spLocks noGrp="1"/>
          </p:cNvSpPr>
          <p:nvPr>
            <p:ph type="sldNum" sz="quarter" idx="10"/>
          </p:nvPr>
        </p:nvSpPr>
        <p:spPr/>
        <p:txBody>
          <a:bodyPr/>
          <a:lstStyle/>
          <a:p>
            <a:fld id="{3D83A1A7-B6A4-47E3-B2CB-D779630E688A}" type="slidenum">
              <a:rPr lang="es-ES" smtClean="0"/>
              <a:pPr/>
              <a:t>6</a:t>
            </a:fld>
            <a:endParaRPr lang="es-ES"/>
          </a:p>
        </p:txBody>
      </p:sp>
    </p:spTree>
    <p:extLst>
      <p:ext uri="{BB962C8B-B14F-4D97-AF65-F5344CB8AC3E}">
        <p14:creationId xmlns:p14="http://schemas.microsoft.com/office/powerpoint/2010/main" val="265755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dirty="0"/>
              <a:t>Costos de transporte.</a:t>
            </a:r>
          </a:p>
          <a:p>
            <a:pPr lvl="0"/>
            <a:endParaRPr lang="es-ES" dirty="0"/>
          </a:p>
          <a:p>
            <a:pPr lvl="1"/>
            <a:r>
              <a:rPr lang="es-ES" dirty="0"/>
              <a:t>Según UNCTAD, un incremento previsto de 16% en el precio del petróleo traerá como consecuencia un aumento de entre 8 y 16% en los costos de transporte.</a:t>
            </a:r>
          </a:p>
          <a:p>
            <a:pPr lvl="1"/>
            <a:endParaRPr lang="es-ES" dirty="0"/>
          </a:p>
          <a:p>
            <a:pPr lvl="1"/>
            <a:r>
              <a:rPr lang="es-ES" dirty="0"/>
              <a:t>No obstante, factores como mejora en infraestructura, facilitación de comercio y aumento de la oferta de servicios logísticos reducirán los costos de transporte. Esta reducción compensaría con creces el aumento causado por los precios de los combustibles.</a:t>
            </a:r>
          </a:p>
          <a:p>
            <a:pPr lvl="1"/>
            <a:endParaRPr lang="es-ES" dirty="0"/>
          </a:p>
          <a:p>
            <a:pPr lvl="1"/>
            <a:r>
              <a:rPr lang="es-ES" dirty="0"/>
              <a:t>Si estos avances no llegaran a tener lugar, el aumento previsible de los precios de los combustibles daría lugar a una intensificación en la regionalización del comercio y una mayor participación del intercambio de productos de alta calidad. Esta mayor intensificación tendría lugar debido a que ante un mayor costo de transporte el comercio se concentraría en productos con un menor ratio costo de transporte / valor del producto.</a:t>
            </a:r>
          </a:p>
        </p:txBody>
      </p:sp>
      <p:sp>
        <p:nvSpPr>
          <p:cNvPr id="4" name="3 Marcador de número de diapositiva"/>
          <p:cNvSpPr>
            <a:spLocks noGrp="1"/>
          </p:cNvSpPr>
          <p:nvPr>
            <p:ph type="sldNum" sz="quarter" idx="10"/>
          </p:nvPr>
        </p:nvSpPr>
        <p:spPr/>
        <p:txBody>
          <a:bodyPr/>
          <a:lstStyle/>
          <a:p>
            <a:fld id="{3D83A1A7-B6A4-47E3-B2CB-D779630E688A}" type="slidenum">
              <a:rPr lang="es-ES" smtClean="0"/>
              <a:pPr/>
              <a:t>7</a:t>
            </a:fld>
            <a:endParaRPr lang="es-ES"/>
          </a:p>
        </p:txBody>
      </p:sp>
    </p:spTree>
    <p:extLst>
      <p:ext uri="{BB962C8B-B14F-4D97-AF65-F5344CB8AC3E}">
        <p14:creationId xmlns:p14="http://schemas.microsoft.com/office/powerpoint/2010/main" val="157754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dirty="0"/>
              <a:t>Preocupaciones macroeconómicas y financieras</a:t>
            </a:r>
          </a:p>
          <a:p>
            <a:pPr lvl="0"/>
            <a:endParaRPr lang="es-ES" dirty="0"/>
          </a:p>
          <a:p>
            <a:pPr lvl="1"/>
            <a:r>
              <a:rPr lang="es-ES" dirty="0"/>
              <a:t>El elevado número de deudas tóxicas generadas antes de la crisis tendrá como resultado una reorientación del financiamiento hacia el sector real de la economía, favoreciendo el crédito disponible para actividades productivas y comercio.</a:t>
            </a:r>
          </a:p>
          <a:p>
            <a:pPr lvl="1"/>
            <a:endParaRPr lang="es-ES" dirty="0"/>
          </a:p>
          <a:p>
            <a:pPr lvl="1"/>
            <a:r>
              <a:rPr lang="es-ES" dirty="0"/>
              <a:t>No obstante, harán falta medidas adicionales por parte de organismos nacionales de supervisión para que el segmento inferior del sector real (</a:t>
            </a:r>
            <a:r>
              <a:rPr lang="es-ES" dirty="0" err="1"/>
              <a:t>mypes</a:t>
            </a:r>
            <a:r>
              <a:rPr lang="es-ES" dirty="0"/>
              <a:t> y consumidores de ingresos bajos) se vea beneficiado de la mayor disponibilidad de crédito, pues todavía no es reconocido como un sector de bajo riesgo.</a:t>
            </a:r>
          </a:p>
          <a:p>
            <a:endParaRPr lang="es-ES" dirty="0"/>
          </a:p>
        </p:txBody>
      </p:sp>
      <p:sp>
        <p:nvSpPr>
          <p:cNvPr id="4" name="3 Marcador de número de diapositiva"/>
          <p:cNvSpPr>
            <a:spLocks noGrp="1"/>
          </p:cNvSpPr>
          <p:nvPr>
            <p:ph type="sldNum" sz="quarter" idx="10"/>
          </p:nvPr>
        </p:nvSpPr>
        <p:spPr/>
        <p:txBody>
          <a:bodyPr/>
          <a:lstStyle/>
          <a:p>
            <a:fld id="{3D83A1A7-B6A4-47E3-B2CB-D779630E688A}" type="slidenum">
              <a:rPr lang="es-ES" smtClean="0"/>
              <a:pPr/>
              <a:t>8</a:t>
            </a:fld>
            <a:endParaRPr lang="es-ES"/>
          </a:p>
        </p:txBody>
      </p:sp>
    </p:spTree>
    <p:extLst>
      <p:ext uri="{BB962C8B-B14F-4D97-AF65-F5344CB8AC3E}">
        <p14:creationId xmlns:p14="http://schemas.microsoft.com/office/powerpoint/2010/main" val="73373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D83A1A7-B6A4-47E3-B2CB-D779630E688A}" type="slidenum">
              <a:rPr lang="es-ES" smtClean="0"/>
              <a:pPr/>
              <a:t>9</a:t>
            </a:fld>
            <a:endParaRPr lang="es-ES"/>
          </a:p>
        </p:txBody>
      </p:sp>
    </p:spTree>
    <p:extLst>
      <p:ext uri="{BB962C8B-B14F-4D97-AF65-F5344CB8AC3E}">
        <p14:creationId xmlns:p14="http://schemas.microsoft.com/office/powerpoint/2010/main" val="305409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559A6A7-937A-479F-BD2B-9423E317985A}" type="slidenum">
              <a:rPr lang="es-PE" smtClean="0"/>
              <a:pPr/>
              <a:t>10</a:t>
            </a:fld>
            <a:endParaRPr lang="es-PE"/>
          </a:p>
        </p:txBody>
      </p:sp>
    </p:spTree>
    <p:extLst>
      <p:ext uri="{BB962C8B-B14F-4D97-AF65-F5344CB8AC3E}">
        <p14:creationId xmlns:p14="http://schemas.microsoft.com/office/powerpoint/2010/main" val="413370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559A6A7-937A-479F-BD2B-9423E317985A}" type="slidenum">
              <a:rPr lang="es-PE" smtClean="0"/>
              <a:pPr/>
              <a:t>11</a:t>
            </a:fld>
            <a:endParaRPr lang="es-PE"/>
          </a:p>
        </p:txBody>
      </p:sp>
    </p:spTree>
    <p:extLst>
      <p:ext uri="{BB962C8B-B14F-4D97-AF65-F5344CB8AC3E}">
        <p14:creationId xmlns:p14="http://schemas.microsoft.com/office/powerpoint/2010/main" val="347322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5" name="Footer Placeholder 4"/>
          <p:cNvSpPr>
            <a:spLocks noGrp="1"/>
          </p:cNvSpPr>
          <p:nvPr>
            <p:ph type="ftr" sz="quarter" idx="11"/>
          </p:nvPr>
        </p:nvSpPr>
        <p:spPr/>
        <p:txBody>
          <a:bodyPr/>
          <a:lstStyle/>
          <a:p>
            <a:endParaRPr lang="es-E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42BF47-51D5-4747-88A1-E7AE8A878E9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42BF47-51D5-4747-88A1-E7AE8A878E9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42BF47-51D5-4747-88A1-E7AE8A878E9E}"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pic>
        <p:nvPicPr>
          <p:cNvPr id="482306" name="Picture 2"/>
          <p:cNvPicPr>
            <a:picLocks noChangeAspect="1" noChangeArrowheads="1"/>
          </p:cNvPicPr>
          <p:nvPr userDrawn="1"/>
        </p:nvPicPr>
        <p:blipFill>
          <a:blip r:embed="rId2" cstate="print"/>
          <a:srcRect/>
          <a:stretch>
            <a:fillRect/>
          </a:stretch>
        </p:blipFill>
        <p:spPr bwMode="auto">
          <a:xfrm>
            <a:off x="7020272" y="5589240"/>
            <a:ext cx="1876425" cy="1009650"/>
          </a:xfrm>
          <a:prstGeom prst="rect">
            <a:avLst/>
          </a:prstGeom>
          <a:noFill/>
          <a:ln w="9525">
            <a:noFill/>
            <a:miter lim="800000"/>
            <a:headEnd/>
            <a:tailEnd/>
          </a:ln>
        </p:spPr>
      </p:pic>
    </p:spTree>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7 Grupo"/>
          <p:cNvGrpSpPr>
            <a:grpSpLocks/>
          </p:cNvGrpSpPr>
          <p:nvPr/>
        </p:nvGrpSpPr>
        <p:grpSpPr bwMode="auto">
          <a:xfrm>
            <a:off x="0" y="0"/>
            <a:ext cx="9144000" cy="6858000"/>
            <a:chOff x="0" y="0"/>
            <a:chExt cx="9144000" cy="6858000"/>
          </a:xfrm>
        </p:grpSpPr>
        <p:pic>
          <p:nvPicPr>
            <p:cNvPr id="5" name="Picture 5" descr="CARA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RA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77072"/>
              <a:ext cx="680424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ARA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149080"/>
              <a:ext cx="44999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1 Título"/>
          <p:cNvSpPr>
            <a:spLocks noGrp="1"/>
          </p:cNvSpPr>
          <p:nvPr>
            <p:ph type="ctrTitle"/>
          </p:nvPr>
        </p:nvSpPr>
        <p:spPr>
          <a:xfrm>
            <a:off x="685800" y="2130425"/>
            <a:ext cx="7772400" cy="1470025"/>
          </a:xfrm>
        </p:spPr>
        <p:txBody>
          <a:bodyPr/>
          <a:lstStyle>
            <a:lvl1pPr>
              <a:defRPr sz="3200" b="1">
                <a:solidFill>
                  <a:schemeClr val="bg1"/>
                </a:solidFill>
                <a:latin typeface="Bree Peru Regular"/>
              </a:defRPr>
            </a:lvl1p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sz="2400">
                <a:solidFill>
                  <a:schemeClr val="bg1"/>
                </a:solidFill>
                <a:latin typeface="Bree Peru Ligh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dirty="0"/>
          </a:p>
        </p:txBody>
      </p:sp>
      <p:grpSp>
        <p:nvGrpSpPr>
          <p:cNvPr id="8" name="7 Grupo"/>
          <p:cNvGrpSpPr>
            <a:grpSpLocks/>
          </p:cNvGrpSpPr>
          <p:nvPr userDrawn="1"/>
        </p:nvGrpSpPr>
        <p:grpSpPr bwMode="auto">
          <a:xfrm>
            <a:off x="0" y="0"/>
            <a:ext cx="9144000" cy="6858000"/>
            <a:chOff x="0" y="0"/>
            <a:chExt cx="9144000" cy="6858000"/>
          </a:xfrm>
        </p:grpSpPr>
        <p:pic>
          <p:nvPicPr>
            <p:cNvPr id="9" name="Picture 5" descr="CARA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ARA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77072"/>
              <a:ext cx="680424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ARA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149080"/>
              <a:ext cx="44999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3097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ítulo y objetos">
    <p:spTree>
      <p:nvGrpSpPr>
        <p:cNvPr id="1" name=""/>
        <p:cNvGrpSpPr/>
        <p:nvPr/>
      </p:nvGrpSpPr>
      <p:grpSpPr>
        <a:xfrm>
          <a:off x="0" y="0"/>
          <a:ext cx="0" cy="0"/>
          <a:chOff x="0" y="0"/>
          <a:chExt cx="0" cy="0"/>
        </a:xfrm>
      </p:grpSpPr>
      <p:pic>
        <p:nvPicPr>
          <p:cNvPr id="2" name="Picture 5" descr="CABECERA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ABECERA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742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85800" y="609600"/>
            <a:ext cx="7772400" cy="11430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6858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6858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contenido"/>
          <p:cNvSpPr>
            <a:spLocks noGrp="1"/>
          </p:cNvSpPr>
          <p:nvPr>
            <p:ph sz="quarter" idx="4"/>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685800" y="6248400"/>
            <a:ext cx="1905000" cy="457200"/>
          </a:xfrm>
        </p:spPr>
        <p:txBody>
          <a:bodyPr/>
          <a:lstStyle>
            <a:lvl1pPr>
              <a:defRPr/>
            </a:lvl1pPr>
          </a:lstStyle>
          <a:p>
            <a:pPr>
              <a:defRPr/>
            </a:pPr>
            <a:endParaRPr lang="es-PE">
              <a:solidFill>
                <a:srgbClr val="000000"/>
              </a:solidFill>
            </a:endParaRPr>
          </a:p>
        </p:txBody>
      </p:sp>
      <p:sp>
        <p:nvSpPr>
          <p:cNvPr id="8" name="7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PE">
              <a:solidFill>
                <a:srgbClr val="000000"/>
              </a:solidFill>
            </a:endParaRPr>
          </a:p>
        </p:txBody>
      </p:sp>
      <p:sp>
        <p:nvSpPr>
          <p:cNvPr id="9" name="8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0373DF66-74DB-4E21-ABB5-D91666992A9A}" type="slidenum">
              <a:rPr lang="es-ES" smtClean="0">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1674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6975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87313" y="44450"/>
            <a:ext cx="8599487" cy="60817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P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P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595CA8-18C4-4D78-9E8B-A8C7BD930B2F}" type="slidenum">
              <a:rPr lang="es-ES" smtClean="0">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9984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0" y="1714488"/>
            <a:ext cx="9144000" cy="1143000"/>
          </a:xfrm>
          <a:prstGeom prst="rect">
            <a:avLst/>
          </a:prstGeom>
        </p:spPr>
        <p:txBody>
          <a:bodyPr/>
          <a:lstStyle/>
          <a:p>
            <a:r>
              <a:rPr lang="es-ES_tradnl" smtClean="0"/>
              <a:t>Click to edit Master title style</a:t>
            </a:r>
            <a:endParaRPr lang="es-ES"/>
          </a:p>
        </p:txBody>
      </p:sp>
      <p:sp>
        <p:nvSpPr>
          <p:cNvPr id="3" name="Rectangle 4"/>
          <p:cNvSpPr>
            <a:spLocks noGrp="1" noChangeArrowheads="1"/>
          </p:cNvSpPr>
          <p:nvPr>
            <p:ph type="dt" sz="half" idx="10"/>
          </p:nvPr>
        </p:nvSpPr>
        <p:spPr/>
        <p:txBody>
          <a:bodyPr/>
          <a:lstStyle>
            <a:lvl1pPr>
              <a:defRPr smtClean="0"/>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8755C3F2-4D61-4CE6-8C0A-300857B35B8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9751846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Título y objetos">
    <p:spTree>
      <p:nvGrpSpPr>
        <p:cNvPr id="1" name=""/>
        <p:cNvGrpSpPr/>
        <p:nvPr/>
      </p:nvGrpSpPr>
      <p:grpSpPr>
        <a:xfrm>
          <a:off x="0" y="0"/>
          <a:ext cx="0" cy="0"/>
          <a:chOff x="0" y="0"/>
          <a:chExt cx="0" cy="0"/>
        </a:xfrm>
      </p:grpSpPr>
      <p:pic>
        <p:nvPicPr>
          <p:cNvPr id="2" name="Picture 5" descr="CABECERA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9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042BF47-51D5-4747-88A1-E7AE8A878E9E}"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ítulo y objetos">
    <p:spTree>
      <p:nvGrpSpPr>
        <p:cNvPr id="1" name=""/>
        <p:cNvGrpSpPr/>
        <p:nvPr/>
      </p:nvGrpSpPr>
      <p:grpSpPr>
        <a:xfrm>
          <a:off x="0" y="0"/>
          <a:ext cx="0" cy="0"/>
          <a:chOff x="0" y="0"/>
          <a:chExt cx="0" cy="0"/>
        </a:xfrm>
      </p:grpSpPr>
      <p:pic>
        <p:nvPicPr>
          <p:cNvPr id="2" name="Picture 5" descr="CABECERA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10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Título y objetos">
    <p:spTree>
      <p:nvGrpSpPr>
        <p:cNvPr id="1" name=""/>
        <p:cNvGrpSpPr/>
        <p:nvPr/>
      </p:nvGrpSpPr>
      <p:grpSpPr>
        <a:xfrm>
          <a:off x="0" y="0"/>
          <a:ext cx="0" cy="0"/>
          <a:chOff x="0" y="0"/>
          <a:chExt cx="0" cy="0"/>
        </a:xfrm>
      </p:grpSpPr>
      <p:pic>
        <p:nvPicPr>
          <p:cNvPr id="2" name="Picture 5" descr="CABECERA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30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Título y objetos">
    <p:spTree>
      <p:nvGrpSpPr>
        <p:cNvPr id="1" name=""/>
        <p:cNvGrpSpPr/>
        <p:nvPr/>
      </p:nvGrpSpPr>
      <p:grpSpPr>
        <a:xfrm>
          <a:off x="0" y="0"/>
          <a:ext cx="0" cy="0"/>
          <a:chOff x="0" y="0"/>
          <a:chExt cx="0" cy="0"/>
        </a:xfrm>
      </p:grpSpPr>
      <p:pic>
        <p:nvPicPr>
          <p:cNvPr id="2" name="Picture 5" descr="CABECERA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218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64919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pic>
        <p:nvPicPr>
          <p:cNvPr id="2" name="Picture 5" descr="CABECERA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002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8AE624-063A-480B-AE2A-809E2FD5F852}" type="datetimeFigureOut">
              <a:rPr lang="es-PE"/>
              <a:pPr>
                <a:defRPr/>
              </a:pPr>
              <a:t>25/11/2013</a:t>
            </a:fld>
            <a:endParaRPr lang="es-PE"/>
          </a:p>
        </p:txBody>
      </p:sp>
      <p:sp>
        <p:nvSpPr>
          <p:cNvPr id="3" name="Footer Placeholder 4"/>
          <p:cNvSpPr>
            <a:spLocks noGrp="1"/>
          </p:cNvSpPr>
          <p:nvPr>
            <p:ph type="ftr" sz="quarter" idx="11"/>
          </p:nvPr>
        </p:nvSpPr>
        <p:spPr/>
        <p:txBody>
          <a:bodyPr/>
          <a:lstStyle>
            <a:lvl1pPr>
              <a:defRPr/>
            </a:lvl1pPr>
          </a:lstStyle>
          <a:p>
            <a:pPr>
              <a:defRPr/>
            </a:pPr>
            <a:endParaRPr lang="es-PE"/>
          </a:p>
        </p:txBody>
      </p:sp>
      <p:sp>
        <p:nvSpPr>
          <p:cNvPr id="4" name="Slide Number Placeholder 5"/>
          <p:cNvSpPr>
            <a:spLocks noGrp="1"/>
          </p:cNvSpPr>
          <p:nvPr>
            <p:ph type="sldNum" sz="quarter" idx="12"/>
          </p:nvPr>
        </p:nvSpPr>
        <p:spPr/>
        <p:txBody>
          <a:bodyPr/>
          <a:lstStyle>
            <a:lvl1pPr>
              <a:defRPr/>
            </a:lvl1pPr>
          </a:lstStyle>
          <a:p>
            <a:pPr>
              <a:defRPr/>
            </a:pPr>
            <a:fld id="{9B009F1E-1602-4591-9EB5-F194DDB927C3}" type="slidenum">
              <a:rPr lang="es-PE"/>
              <a:pPr>
                <a:defRPr/>
              </a:pPr>
              <a:t>‹Nº›</a:t>
            </a:fld>
            <a:endParaRPr lang="es-PE"/>
          </a:p>
        </p:txBody>
      </p:sp>
    </p:spTree>
    <p:extLst>
      <p:ext uri="{BB962C8B-B14F-4D97-AF65-F5344CB8AC3E}">
        <p14:creationId xmlns:p14="http://schemas.microsoft.com/office/powerpoint/2010/main" val="79767256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2598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8" name="Slide Number Placeholder 7"/>
          <p:cNvSpPr>
            <a:spLocks noGrp="1"/>
          </p:cNvSpPr>
          <p:nvPr>
            <p:ph type="sldNum" sz="quarter" idx="11"/>
          </p:nvPr>
        </p:nvSpPr>
        <p:spPr/>
        <p:txBody>
          <a:bodyPr/>
          <a:lstStyle/>
          <a:p>
            <a:fld id="{4042BF47-51D5-4747-88A1-E7AE8A878E9E}" type="slidenum">
              <a:rPr lang="es-ES" smtClean="0"/>
              <a:pPr/>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042BF47-51D5-4747-88A1-E7AE8A878E9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042BF47-51D5-4747-88A1-E7AE8A878E9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042BF47-51D5-4747-88A1-E7AE8A878E9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042BF47-51D5-4747-88A1-E7AE8A878E9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042BF47-51D5-4747-88A1-E7AE8A878E9E}" type="slidenum">
              <a:rPr lang="es-ES" smtClean="0"/>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61D4C5-BCBA-481E-97BE-5A45892EE400}" type="datetimeFigureOut">
              <a:rPr lang="es-ES" smtClean="0"/>
              <a:pPr/>
              <a:t>25/11/2013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042BF47-51D5-4747-88A1-E7AE8A878E9E}" type="slidenum">
              <a:rPr lang="es-ES" smtClean="0"/>
              <a:pPr/>
              <a:t>‹Nº›</a:t>
            </a:fld>
            <a:endParaRPr lang="es-E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s-ES" smtClean="0"/>
              <a:t>Haga clic para modificar el estilo de título del patrón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B61D4C5-BCBA-481E-97BE-5A45892EE400}" type="datetimeFigureOut">
              <a:rPr lang="es-ES" smtClean="0"/>
              <a:pPr/>
              <a:t>25/11/2013</a:t>
            </a:fld>
            <a:endParaRPr lang="es-E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042BF47-51D5-4747-88A1-E7AE8A878E9E}" type="slidenum">
              <a:rPr lang="es-ES" smtClean="0"/>
              <a:pPr/>
              <a:t>‹Nº›</a:t>
            </a:fld>
            <a:endParaRPr lang="es-E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s-P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s-P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9930A305-F941-47CE-A5D1-52DE570774E3}" type="slidenum">
              <a:rPr lang="es-ES" smtClean="0">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718127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8"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1.bp.blogspot.com/_JzSqd6YaCaY/SmFoNyha9UI/AAAAAAAAFKA/KVvy3Ls2bLU/s1600-h/Rendy.jpg" TargetMode="External"/><Relationship Id="rId1" Type="http://schemas.openxmlformats.org/officeDocument/2006/relationships/slideLayout" Target="../slideLayouts/slideLayout26.xml"/><Relationship Id="rId5" Type="http://schemas.openxmlformats.org/officeDocument/2006/relationships/image" Target="../media/image23.jpeg"/><Relationship Id="rId4" Type="http://schemas.openxmlformats.org/officeDocument/2006/relationships/hyperlink" Target="http://1.bp.blogspot.com/_JzSqd6YaCaY/S49Thnxt27I/AAAAAAAAHho/-cwyGXASIPs/s1600-h/Rendy.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tags" Target="../tags/tag3.xml"/><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tags" Target="../tags/tag2.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1.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slideLayout" Target="../slideLayouts/slideLayout12.xml"/><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tags" Target="../tags/tag4.xml"/><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7.xml"/><Relationship Id="rId7" Type="http://schemas.openxmlformats.org/officeDocument/2006/relationships/image" Target="../media/image6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7.png"/><Relationship Id="rId5" Type="http://schemas.openxmlformats.org/officeDocument/2006/relationships/slideLayout" Target="../slideLayouts/slideLayout12.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3ZKLiHuLbL2qRdsWqvhnwgiDSHa2_RIFSu1_Q-5x8otc7zd01"/>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12319" r="12319"/>
          <a:stretch>
            <a:fillRect/>
          </a:stretch>
        </p:blipFill>
        <p:spPr bwMode="auto">
          <a:xfrm>
            <a:off x="539552" y="178296"/>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texto"/>
          <p:cNvSpPr>
            <a:spLocks noGrp="1"/>
          </p:cNvSpPr>
          <p:nvPr>
            <p:ph type="body" sz="half" idx="2"/>
          </p:nvPr>
        </p:nvSpPr>
        <p:spPr>
          <a:xfrm>
            <a:off x="5076056" y="5589240"/>
            <a:ext cx="3744416" cy="936104"/>
          </a:xfrm>
        </p:spPr>
        <p:txBody>
          <a:bodyPr>
            <a:normAutofit fontScale="25000" lnSpcReduction="20000"/>
          </a:bodyPr>
          <a:lstStyle/>
          <a:p>
            <a:pPr algn="r"/>
            <a:r>
              <a:rPr lang="es-ES" sz="6400" b="1" dirty="0" smtClean="0"/>
              <a:t>Juan Carlos Mathews S.</a:t>
            </a:r>
          </a:p>
          <a:p>
            <a:pPr algn="r"/>
            <a:r>
              <a:rPr lang="es-ES" sz="4400" b="1" dirty="0" smtClean="0"/>
              <a:t>Universidad del Pacífico. Centro de Educación Ejecutiva.</a:t>
            </a:r>
          </a:p>
          <a:p>
            <a:pPr algn="r"/>
            <a:r>
              <a:rPr lang="es-ES" sz="4400" smtClean="0"/>
              <a:t>COMEX.Nov.2013</a:t>
            </a:r>
            <a:endParaRPr lang="es-ES" b="1" dirty="0" smtClean="0"/>
          </a:p>
          <a:p>
            <a:pPr algn="r"/>
            <a:endParaRPr lang="es-ES" b="1" dirty="0"/>
          </a:p>
        </p:txBody>
      </p:sp>
      <p:sp>
        <p:nvSpPr>
          <p:cNvPr id="4" name="3 Título"/>
          <p:cNvSpPr>
            <a:spLocks noGrp="1"/>
          </p:cNvSpPr>
          <p:nvPr>
            <p:ph type="title"/>
          </p:nvPr>
        </p:nvSpPr>
        <p:spPr>
          <a:xfrm>
            <a:off x="395536" y="4293096"/>
            <a:ext cx="8352928" cy="1220688"/>
          </a:xfrm>
        </p:spPr>
        <p:txBody>
          <a:bodyPr>
            <a:noAutofit/>
          </a:bodyPr>
          <a:lstStyle/>
          <a:p>
            <a:pPr algn="ctr"/>
            <a:r>
              <a:rPr lang="es-ES" sz="3200" b="1" dirty="0" smtClean="0">
                <a:latin typeface="+mn-lt"/>
              </a:rPr>
              <a:t>OPORTUNIDADES DE LOS </a:t>
            </a:r>
            <a:r>
              <a:rPr lang="es-ES" sz="3200" b="1" dirty="0" err="1" smtClean="0">
                <a:latin typeface="+mn-lt"/>
              </a:rPr>
              <a:t>TLC´s</a:t>
            </a:r>
            <a:r>
              <a:rPr lang="es-ES" sz="3200" b="1" dirty="0" smtClean="0">
                <a:latin typeface="+mn-lt"/>
              </a:rPr>
              <a:t> </a:t>
            </a:r>
            <a:br>
              <a:rPr lang="es-ES" sz="3200" b="1" dirty="0" smtClean="0">
                <a:latin typeface="+mn-lt"/>
              </a:rPr>
            </a:br>
            <a:r>
              <a:rPr lang="es-ES" sz="3200" b="1" dirty="0" smtClean="0">
                <a:latin typeface="+mn-lt"/>
              </a:rPr>
              <a:t>Y PROMOCION DE EXPORTACIONES</a:t>
            </a:r>
            <a:endParaRPr lang="es-ES" sz="3200" b="1" dirty="0">
              <a:latin typeface="+mn-lt"/>
            </a:endParaRPr>
          </a:p>
        </p:txBody>
      </p:sp>
      <p:pic>
        <p:nvPicPr>
          <p:cNvPr id="1028" name="Picture 4" descr="https://encrypted-tbn1.gstatic.com/images?q=tbn:ANd9GcT8SA1aDQYxE56rFNNi3eixDoGUEPxUMn4y2oR_gaKOUbfsjZwGT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908720"/>
            <a:ext cx="2239516" cy="254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8131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Elipse"/>
          <p:cNvSpPr/>
          <p:nvPr/>
        </p:nvSpPr>
        <p:spPr>
          <a:xfrm>
            <a:off x="611560" y="1916832"/>
            <a:ext cx="2349873" cy="3012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p:cNvCxnSpPr/>
          <p:nvPr/>
        </p:nvCxnSpPr>
        <p:spPr>
          <a:xfrm flipV="1">
            <a:off x="634291" y="3905145"/>
            <a:ext cx="2198594" cy="11703"/>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998531" y="2815932"/>
            <a:ext cx="1554201" cy="400110"/>
          </a:xfrm>
          <a:prstGeom prst="rect">
            <a:avLst/>
          </a:prstGeom>
          <a:noFill/>
        </p:spPr>
        <p:txBody>
          <a:bodyPr wrap="square" rtlCol="0">
            <a:spAutoFit/>
          </a:bodyPr>
          <a:lstStyle/>
          <a:p>
            <a:pPr algn="ctr"/>
            <a:r>
              <a:rPr lang="es-ES" sz="2000" b="1" dirty="0" smtClean="0"/>
              <a:t>US$ 36,140</a:t>
            </a:r>
            <a:endParaRPr lang="es-ES" sz="2000" b="1" dirty="0"/>
          </a:p>
        </p:txBody>
      </p:sp>
      <p:sp>
        <p:nvSpPr>
          <p:cNvPr id="11" name="10 CuadroTexto"/>
          <p:cNvSpPr txBox="1"/>
          <p:nvPr/>
        </p:nvSpPr>
        <p:spPr>
          <a:xfrm>
            <a:off x="908482" y="4343852"/>
            <a:ext cx="1594076" cy="400110"/>
          </a:xfrm>
          <a:prstGeom prst="rect">
            <a:avLst/>
          </a:prstGeom>
          <a:noFill/>
        </p:spPr>
        <p:txBody>
          <a:bodyPr wrap="square" rtlCol="0">
            <a:spAutoFit/>
          </a:bodyPr>
          <a:lstStyle/>
          <a:p>
            <a:pPr algn="ctr"/>
            <a:r>
              <a:rPr lang="es-ES" sz="2000" b="1" dirty="0" smtClean="0"/>
              <a:t>US$ 10,192</a:t>
            </a:r>
            <a:endParaRPr lang="es-ES" sz="2000" b="1" dirty="0"/>
          </a:p>
        </p:txBody>
      </p:sp>
      <p:sp>
        <p:nvSpPr>
          <p:cNvPr id="12" name="11 CuadroTexto"/>
          <p:cNvSpPr txBox="1"/>
          <p:nvPr/>
        </p:nvSpPr>
        <p:spPr>
          <a:xfrm>
            <a:off x="899592" y="2321311"/>
            <a:ext cx="1537857" cy="400110"/>
          </a:xfrm>
          <a:prstGeom prst="rect">
            <a:avLst/>
          </a:prstGeom>
          <a:noFill/>
        </p:spPr>
        <p:txBody>
          <a:bodyPr wrap="none" rtlCol="0">
            <a:spAutoFit/>
          </a:bodyPr>
          <a:lstStyle/>
          <a:p>
            <a:r>
              <a:rPr lang="es-ES" sz="2000" b="1" dirty="0" smtClean="0">
                <a:solidFill>
                  <a:schemeClr val="tx2">
                    <a:lumMod val="75000"/>
                  </a:schemeClr>
                </a:solidFill>
              </a:rPr>
              <a:t>Tradicional</a:t>
            </a:r>
            <a:endParaRPr lang="es-ES" sz="2000" b="1" dirty="0">
              <a:solidFill>
                <a:schemeClr val="tx2">
                  <a:lumMod val="75000"/>
                </a:schemeClr>
              </a:solidFill>
            </a:endParaRPr>
          </a:p>
        </p:txBody>
      </p:sp>
      <p:sp>
        <p:nvSpPr>
          <p:cNvPr id="13" name="12 CuadroTexto"/>
          <p:cNvSpPr txBox="1"/>
          <p:nvPr/>
        </p:nvSpPr>
        <p:spPr>
          <a:xfrm>
            <a:off x="827584" y="3943741"/>
            <a:ext cx="1951432" cy="400110"/>
          </a:xfrm>
          <a:prstGeom prst="rect">
            <a:avLst/>
          </a:prstGeom>
          <a:noFill/>
        </p:spPr>
        <p:txBody>
          <a:bodyPr wrap="none" rtlCol="0">
            <a:spAutoFit/>
          </a:bodyPr>
          <a:lstStyle/>
          <a:p>
            <a:r>
              <a:rPr lang="es-ES" sz="2000" b="1" dirty="0" smtClean="0">
                <a:solidFill>
                  <a:schemeClr val="tx2">
                    <a:lumMod val="75000"/>
                  </a:schemeClr>
                </a:solidFill>
              </a:rPr>
              <a:t>No Tradicional</a:t>
            </a:r>
            <a:endParaRPr lang="es-ES" sz="2000" b="1" dirty="0">
              <a:solidFill>
                <a:schemeClr val="tx2">
                  <a:lumMod val="75000"/>
                </a:schemeClr>
              </a:solidFill>
            </a:endParaRPr>
          </a:p>
        </p:txBody>
      </p:sp>
      <p:cxnSp>
        <p:nvCxnSpPr>
          <p:cNvPr id="24" name="23 Conector recto"/>
          <p:cNvCxnSpPr/>
          <p:nvPr/>
        </p:nvCxnSpPr>
        <p:spPr>
          <a:xfrm>
            <a:off x="3165795" y="1256073"/>
            <a:ext cx="0" cy="3926541"/>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450461" y="1016259"/>
            <a:ext cx="2650341" cy="707886"/>
          </a:xfrm>
          <a:prstGeom prst="rect">
            <a:avLst/>
          </a:prstGeom>
          <a:noFill/>
        </p:spPr>
        <p:txBody>
          <a:bodyPr wrap="none" rtlCol="0">
            <a:spAutoFit/>
          </a:bodyPr>
          <a:lstStyle/>
          <a:p>
            <a:pPr algn="ctr"/>
            <a:r>
              <a:rPr lang="es-ES" sz="2000" b="1" dirty="0" smtClean="0"/>
              <a:t>Exportaciones 2011 </a:t>
            </a:r>
          </a:p>
          <a:p>
            <a:pPr algn="ctr"/>
            <a:r>
              <a:rPr lang="es-ES" sz="2000" b="1" dirty="0" smtClean="0"/>
              <a:t>US$ 46,332</a:t>
            </a:r>
            <a:endParaRPr lang="es-ES" sz="2000" b="1" dirty="0"/>
          </a:p>
        </p:txBody>
      </p:sp>
      <p:sp>
        <p:nvSpPr>
          <p:cNvPr id="28" name="27 CuadroTexto"/>
          <p:cNvSpPr txBox="1"/>
          <p:nvPr/>
        </p:nvSpPr>
        <p:spPr>
          <a:xfrm>
            <a:off x="1456949" y="3319880"/>
            <a:ext cx="697627" cy="400110"/>
          </a:xfrm>
          <a:prstGeom prst="rect">
            <a:avLst/>
          </a:prstGeom>
          <a:noFill/>
        </p:spPr>
        <p:txBody>
          <a:bodyPr wrap="none" rtlCol="0">
            <a:spAutoFit/>
          </a:bodyPr>
          <a:lstStyle/>
          <a:p>
            <a:r>
              <a:rPr lang="es-ES" sz="2000" dirty="0" smtClean="0">
                <a:solidFill>
                  <a:schemeClr val="accent5"/>
                </a:solidFill>
              </a:rPr>
              <a:t>78%</a:t>
            </a:r>
            <a:endParaRPr lang="es-ES" sz="2000" dirty="0">
              <a:solidFill>
                <a:schemeClr val="accent5"/>
              </a:solidFill>
            </a:endParaRPr>
          </a:p>
        </p:txBody>
      </p:sp>
      <p:sp>
        <p:nvSpPr>
          <p:cNvPr id="29" name="28 CuadroTexto"/>
          <p:cNvSpPr txBox="1"/>
          <p:nvPr/>
        </p:nvSpPr>
        <p:spPr>
          <a:xfrm>
            <a:off x="3313016" y="1010049"/>
            <a:ext cx="2664512" cy="707886"/>
          </a:xfrm>
          <a:prstGeom prst="rect">
            <a:avLst/>
          </a:prstGeom>
          <a:noFill/>
        </p:spPr>
        <p:txBody>
          <a:bodyPr wrap="none" rtlCol="0">
            <a:spAutoFit/>
          </a:bodyPr>
          <a:lstStyle/>
          <a:p>
            <a:pPr algn="ctr"/>
            <a:r>
              <a:rPr lang="es-ES" sz="2000" b="1" dirty="0" smtClean="0"/>
              <a:t>Exportaciones 2012 </a:t>
            </a:r>
          </a:p>
          <a:p>
            <a:pPr algn="ctr"/>
            <a:r>
              <a:rPr lang="es-ES" sz="2000" b="1" dirty="0" smtClean="0"/>
              <a:t>US$ 46,362</a:t>
            </a:r>
            <a:endParaRPr lang="es-ES" sz="2000" b="1" dirty="0"/>
          </a:p>
        </p:txBody>
      </p:sp>
      <p:sp>
        <p:nvSpPr>
          <p:cNvPr id="30" name="29 Elipse"/>
          <p:cNvSpPr/>
          <p:nvPr/>
        </p:nvSpPr>
        <p:spPr>
          <a:xfrm>
            <a:off x="3491880" y="1916832"/>
            <a:ext cx="2349873" cy="3012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CuadroTexto"/>
          <p:cNvSpPr txBox="1"/>
          <p:nvPr/>
        </p:nvSpPr>
        <p:spPr>
          <a:xfrm>
            <a:off x="3923928" y="2273656"/>
            <a:ext cx="1537857" cy="400110"/>
          </a:xfrm>
          <a:prstGeom prst="rect">
            <a:avLst/>
          </a:prstGeom>
          <a:noFill/>
        </p:spPr>
        <p:txBody>
          <a:bodyPr wrap="none" rtlCol="0">
            <a:spAutoFit/>
          </a:bodyPr>
          <a:lstStyle/>
          <a:p>
            <a:r>
              <a:rPr lang="es-ES" sz="2000" b="1" dirty="0" smtClean="0">
                <a:solidFill>
                  <a:schemeClr val="tx2">
                    <a:lumMod val="75000"/>
                  </a:schemeClr>
                </a:solidFill>
              </a:rPr>
              <a:t>Tradicional</a:t>
            </a:r>
            <a:endParaRPr lang="es-ES" sz="2000" b="1" dirty="0">
              <a:solidFill>
                <a:schemeClr val="tx2">
                  <a:lumMod val="75000"/>
                </a:schemeClr>
              </a:solidFill>
            </a:endParaRPr>
          </a:p>
        </p:txBody>
      </p:sp>
      <p:cxnSp>
        <p:nvCxnSpPr>
          <p:cNvPr id="37" name="36 Conector recto"/>
          <p:cNvCxnSpPr/>
          <p:nvPr/>
        </p:nvCxnSpPr>
        <p:spPr>
          <a:xfrm flipV="1">
            <a:off x="3502669" y="3663097"/>
            <a:ext cx="2285207" cy="11071"/>
          </a:xfrm>
          <a:prstGeom prst="line">
            <a:avLst/>
          </a:prstGeom>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3868172" y="2680845"/>
            <a:ext cx="1554201" cy="400110"/>
          </a:xfrm>
          <a:prstGeom prst="rect">
            <a:avLst/>
          </a:prstGeom>
          <a:noFill/>
        </p:spPr>
        <p:txBody>
          <a:bodyPr wrap="square" rtlCol="0">
            <a:spAutoFit/>
          </a:bodyPr>
          <a:lstStyle/>
          <a:p>
            <a:pPr algn="ctr"/>
            <a:r>
              <a:rPr lang="es-ES" sz="2000" b="1" dirty="0" smtClean="0"/>
              <a:t>US$ 35,155</a:t>
            </a:r>
            <a:endParaRPr lang="es-ES" sz="2000" b="1" dirty="0"/>
          </a:p>
        </p:txBody>
      </p:sp>
      <p:sp>
        <p:nvSpPr>
          <p:cNvPr id="48" name="47 CuadroTexto"/>
          <p:cNvSpPr txBox="1"/>
          <p:nvPr/>
        </p:nvSpPr>
        <p:spPr>
          <a:xfrm>
            <a:off x="4368634" y="3178130"/>
            <a:ext cx="697627" cy="400110"/>
          </a:xfrm>
          <a:prstGeom prst="rect">
            <a:avLst/>
          </a:prstGeom>
          <a:noFill/>
        </p:spPr>
        <p:txBody>
          <a:bodyPr wrap="none" rtlCol="0">
            <a:spAutoFit/>
          </a:bodyPr>
          <a:lstStyle/>
          <a:p>
            <a:r>
              <a:rPr lang="es-ES" sz="2000" dirty="0" smtClean="0">
                <a:solidFill>
                  <a:schemeClr val="accent5"/>
                </a:solidFill>
              </a:rPr>
              <a:t>76%</a:t>
            </a:r>
            <a:endParaRPr lang="es-ES" sz="2000" dirty="0">
              <a:solidFill>
                <a:schemeClr val="accent5"/>
              </a:solidFill>
            </a:endParaRPr>
          </a:p>
        </p:txBody>
      </p:sp>
      <p:sp>
        <p:nvSpPr>
          <p:cNvPr id="49" name="48 CuadroTexto"/>
          <p:cNvSpPr txBox="1"/>
          <p:nvPr/>
        </p:nvSpPr>
        <p:spPr>
          <a:xfrm>
            <a:off x="3707904" y="3787313"/>
            <a:ext cx="1951432" cy="400110"/>
          </a:xfrm>
          <a:prstGeom prst="rect">
            <a:avLst/>
          </a:prstGeom>
          <a:noFill/>
        </p:spPr>
        <p:txBody>
          <a:bodyPr wrap="none" rtlCol="0">
            <a:spAutoFit/>
          </a:bodyPr>
          <a:lstStyle/>
          <a:p>
            <a:r>
              <a:rPr lang="es-ES" sz="2000" b="1" dirty="0" smtClean="0">
                <a:solidFill>
                  <a:schemeClr val="tx2">
                    <a:lumMod val="75000"/>
                  </a:schemeClr>
                </a:solidFill>
              </a:rPr>
              <a:t>No Tradicional</a:t>
            </a:r>
            <a:endParaRPr lang="es-ES" sz="2000" b="1" dirty="0">
              <a:solidFill>
                <a:schemeClr val="tx2">
                  <a:lumMod val="75000"/>
                </a:schemeClr>
              </a:solidFill>
            </a:endParaRPr>
          </a:p>
        </p:txBody>
      </p:sp>
      <p:sp>
        <p:nvSpPr>
          <p:cNvPr id="50" name="49 CuadroTexto"/>
          <p:cNvSpPr txBox="1"/>
          <p:nvPr/>
        </p:nvSpPr>
        <p:spPr>
          <a:xfrm>
            <a:off x="3828298" y="4187424"/>
            <a:ext cx="1594076" cy="400110"/>
          </a:xfrm>
          <a:prstGeom prst="rect">
            <a:avLst/>
          </a:prstGeom>
          <a:noFill/>
        </p:spPr>
        <p:txBody>
          <a:bodyPr wrap="square" rtlCol="0">
            <a:spAutoFit/>
          </a:bodyPr>
          <a:lstStyle/>
          <a:p>
            <a:pPr algn="ctr"/>
            <a:r>
              <a:rPr lang="es-ES" sz="2000" b="1" dirty="0" smtClean="0"/>
              <a:t>US$ 11,207</a:t>
            </a:r>
            <a:endParaRPr lang="es-ES" sz="2000" b="1" dirty="0"/>
          </a:p>
        </p:txBody>
      </p:sp>
      <p:cxnSp>
        <p:nvCxnSpPr>
          <p:cNvPr id="53" name="52 Conector recto"/>
          <p:cNvCxnSpPr/>
          <p:nvPr/>
        </p:nvCxnSpPr>
        <p:spPr>
          <a:xfrm>
            <a:off x="6265342" y="1114272"/>
            <a:ext cx="0" cy="4068343"/>
          </a:xfrm>
          <a:prstGeom prst="line">
            <a:avLst/>
          </a:prstGeom>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201484" y="6237111"/>
            <a:ext cx="2454518" cy="523220"/>
          </a:xfrm>
          <a:prstGeom prst="rect">
            <a:avLst/>
          </a:prstGeom>
          <a:noFill/>
        </p:spPr>
        <p:txBody>
          <a:bodyPr wrap="none" rtlCol="0">
            <a:spAutoFit/>
          </a:bodyPr>
          <a:lstStyle/>
          <a:p>
            <a:r>
              <a:rPr lang="es-ES" sz="1400" b="1" dirty="0" smtClean="0">
                <a:solidFill>
                  <a:schemeClr val="tx2">
                    <a:lumMod val="75000"/>
                  </a:schemeClr>
                </a:solidFill>
              </a:rPr>
              <a:t>*Cifras en millones de US$</a:t>
            </a:r>
          </a:p>
          <a:p>
            <a:r>
              <a:rPr lang="es-ES" sz="1400" b="1" dirty="0" smtClean="0">
                <a:solidFill>
                  <a:schemeClr val="tx2">
                    <a:lumMod val="75000"/>
                  </a:schemeClr>
                </a:solidFill>
              </a:rPr>
              <a:t>**Enero-Agosto</a:t>
            </a:r>
            <a:endParaRPr lang="es-ES" sz="1400" b="1" dirty="0">
              <a:solidFill>
                <a:schemeClr val="tx2">
                  <a:lumMod val="75000"/>
                </a:schemeClr>
              </a:solidFill>
            </a:endParaRPr>
          </a:p>
        </p:txBody>
      </p:sp>
      <p:sp>
        <p:nvSpPr>
          <p:cNvPr id="57" name="56 Elipse"/>
          <p:cNvSpPr/>
          <p:nvPr/>
        </p:nvSpPr>
        <p:spPr>
          <a:xfrm>
            <a:off x="6532508" y="1910586"/>
            <a:ext cx="2349873" cy="3012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CuadroTexto"/>
          <p:cNvSpPr txBox="1"/>
          <p:nvPr/>
        </p:nvSpPr>
        <p:spPr>
          <a:xfrm>
            <a:off x="6275802" y="990883"/>
            <a:ext cx="2863284" cy="707886"/>
          </a:xfrm>
          <a:prstGeom prst="rect">
            <a:avLst/>
          </a:prstGeom>
          <a:noFill/>
        </p:spPr>
        <p:txBody>
          <a:bodyPr wrap="none" rtlCol="0">
            <a:spAutoFit/>
          </a:bodyPr>
          <a:lstStyle/>
          <a:p>
            <a:pPr algn="ctr"/>
            <a:r>
              <a:rPr lang="es-ES" sz="2000" b="1" dirty="0" smtClean="0"/>
              <a:t>Exportaciones 2013** </a:t>
            </a:r>
          </a:p>
          <a:p>
            <a:pPr algn="ctr"/>
            <a:r>
              <a:rPr lang="es-ES" sz="2000" b="1" dirty="0" smtClean="0"/>
              <a:t>US$ 27,111</a:t>
            </a:r>
            <a:endParaRPr lang="es-ES" sz="2000" b="1" dirty="0"/>
          </a:p>
        </p:txBody>
      </p:sp>
      <p:sp>
        <p:nvSpPr>
          <p:cNvPr id="59" name="58 CuadroTexto"/>
          <p:cNvSpPr txBox="1"/>
          <p:nvPr/>
        </p:nvSpPr>
        <p:spPr>
          <a:xfrm>
            <a:off x="6948264" y="2226001"/>
            <a:ext cx="1537857" cy="400110"/>
          </a:xfrm>
          <a:prstGeom prst="rect">
            <a:avLst/>
          </a:prstGeom>
          <a:noFill/>
        </p:spPr>
        <p:txBody>
          <a:bodyPr wrap="none" rtlCol="0">
            <a:spAutoFit/>
          </a:bodyPr>
          <a:lstStyle/>
          <a:p>
            <a:r>
              <a:rPr lang="es-ES" sz="2000" b="1" dirty="0" smtClean="0">
                <a:solidFill>
                  <a:schemeClr val="tx2">
                    <a:lumMod val="75000"/>
                  </a:schemeClr>
                </a:solidFill>
              </a:rPr>
              <a:t>Tradicional</a:t>
            </a:r>
            <a:endParaRPr lang="es-ES" sz="2000" b="1" dirty="0">
              <a:solidFill>
                <a:schemeClr val="tx2">
                  <a:lumMod val="75000"/>
                </a:schemeClr>
              </a:solidFill>
            </a:endParaRPr>
          </a:p>
        </p:txBody>
      </p:sp>
      <p:sp>
        <p:nvSpPr>
          <p:cNvPr id="60" name="59 CuadroTexto"/>
          <p:cNvSpPr txBox="1"/>
          <p:nvPr/>
        </p:nvSpPr>
        <p:spPr>
          <a:xfrm>
            <a:off x="6930345" y="2624007"/>
            <a:ext cx="1554201" cy="400110"/>
          </a:xfrm>
          <a:prstGeom prst="rect">
            <a:avLst/>
          </a:prstGeom>
          <a:noFill/>
        </p:spPr>
        <p:txBody>
          <a:bodyPr wrap="square" rtlCol="0">
            <a:spAutoFit/>
          </a:bodyPr>
          <a:lstStyle/>
          <a:p>
            <a:pPr algn="ctr"/>
            <a:r>
              <a:rPr lang="es-ES" sz="2000" b="1" dirty="0" smtClean="0"/>
              <a:t>US$ 20,198</a:t>
            </a:r>
            <a:endParaRPr lang="es-ES" sz="2000" b="1" dirty="0"/>
          </a:p>
        </p:txBody>
      </p:sp>
      <p:cxnSp>
        <p:nvCxnSpPr>
          <p:cNvPr id="64" name="63 Conector recto"/>
          <p:cNvCxnSpPr/>
          <p:nvPr/>
        </p:nvCxnSpPr>
        <p:spPr>
          <a:xfrm>
            <a:off x="6532508" y="3558407"/>
            <a:ext cx="2349873"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65 CuadroTexto"/>
          <p:cNvSpPr txBox="1"/>
          <p:nvPr/>
        </p:nvSpPr>
        <p:spPr>
          <a:xfrm>
            <a:off x="7430806" y="3077542"/>
            <a:ext cx="697627" cy="400110"/>
          </a:xfrm>
          <a:prstGeom prst="rect">
            <a:avLst/>
          </a:prstGeom>
          <a:noFill/>
        </p:spPr>
        <p:txBody>
          <a:bodyPr wrap="none" rtlCol="0">
            <a:spAutoFit/>
          </a:bodyPr>
          <a:lstStyle/>
          <a:p>
            <a:r>
              <a:rPr lang="es-ES" sz="2000" dirty="0" smtClean="0">
                <a:solidFill>
                  <a:schemeClr val="accent5"/>
                </a:solidFill>
              </a:rPr>
              <a:t>75%</a:t>
            </a:r>
            <a:endParaRPr lang="es-ES" sz="2000" dirty="0">
              <a:solidFill>
                <a:schemeClr val="accent5"/>
              </a:solidFill>
            </a:endParaRPr>
          </a:p>
        </p:txBody>
      </p:sp>
      <p:sp>
        <p:nvSpPr>
          <p:cNvPr id="67" name="66 CuadroTexto"/>
          <p:cNvSpPr txBox="1"/>
          <p:nvPr/>
        </p:nvSpPr>
        <p:spPr>
          <a:xfrm>
            <a:off x="6804248" y="3655184"/>
            <a:ext cx="1951432" cy="400110"/>
          </a:xfrm>
          <a:prstGeom prst="rect">
            <a:avLst/>
          </a:prstGeom>
          <a:noFill/>
        </p:spPr>
        <p:txBody>
          <a:bodyPr wrap="none" rtlCol="0">
            <a:spAutoFit/>
          </a:bodyPr>
          <a:lstStyle/>
          <a:p>
            <a:r>
              <a:rPr lang="es-ES" sz="2000" b="1" dirty="0" smtClean="0">
                <a:solidFill>
                  <a:schemeClr val="tx2">
                    <a:lumMod val="75000"/>
                  </a:schemeClr>
                </a:solidFill>
              </a:rPr>
              <a:t>No Tradicional</a:t>
            </a:r>
            <a:endParaRPr lang="es-ES" sz="2000" b="1" dirty="0">
              <a:solidFill>
                <a:schemeClr val="tx2">
                  <a:lumMod val="75000"/>
                </a:schemeClr>
              </a:solidFill>
            </a:endParaRPr>
          </a:p>
        </p:txBody>
      </p:sp>
      <p:sp>
        <p:nvSpPr>
          <p:cNvPr id="68" name="67 CuadroTexto"/>
          <p:cNvSpPr txBox="1"/>
          <p:nvPr/>
        </p:nvSpPr>
        <p:spPr>
          <a:xfrm>
            <a:off x="6930345" y="4060249"/>
            <a:ext cx="1594076" cy="400110"/>
          </a:xfrm>
          <a:prstGeom prst="rect">
            <a:avLst/>
          </a:prstGeom>
          <a:noFill/>
        </p:spPr>
        <p:txBody>
          <a:bodyPr wrap="square" rtlCol="0">
            <a:spAutoFit/>
          </a:bodyPr>
          <a:lstStyle/>
          <a:p>
            <a:pPr algn="ctr"/>
            <a:r>
              <a:rPr lang="es-ES" sz="2000" b="1" dirty="0" smtClean="0"/>
              <a:t>US$ 6,912</a:t>
            </a:r>
            <a:endParaRPr lang="es-ES" sz="2000" b="1" dirty="0"/>
          </a:p>
        </p:txBody>
      </p:sp>
      <p:sp>
        <p:nvSpPr>
          <p:cNvPr id="74" name="73 CuadroTexto"/>
          <p:cNvSpPr txBox="1"/>
          <p:nvPr/>
        </p:nvSpPr>
        <p:spPr>
          <a:xfrm>
            <a:off x="4572000" y="5185082"/>
            <a:ext cx="916710" cy="461665"/>
          </a:xfrm>
          <a:prstGeom prst="rect">
            <a:avLst/>
          </a:prstGeom>
          <a:noFill/>
        </p:spPr>
        <p:txBody>
          <a:bodyPr wrap="square" rtlCol="0">
            <a:spAutoFit/>
          </a:bodyPr>
          <a:lstStyle/>
          <a:p>
            <a:r>
              <a:rPr lang="es-ES" sz="2400" b="1" dirty="0" smtClean="0"/>
              <a:t>6.4</a:t>
            </a:r>
            <a:r>
              <a:rPr lang="es-ES" sz="2400" b="1" dirty="0"/>
              <a:t>%</a:t>
            </a:r>
            <a:endParaRPr lang="es-ES" sz="2400" b="1" dirty="0" smtClean="0"/>
          </a:p>
        </p:txBody>
      </p:sp>
      <p:sp>
        <p:nvSpPr>
          <p:cNvPr id="75" name="74 Menos"/>
          <p:cNvSpPr/>
          <p:nvPr/>
        </p:nvSpPr>
        <p:spPr>
          <a:xfrm>
            <a:off x="6736977" y="5013176"/>
            <a:ext cx="686492" cy="936104"/>
          </a:xfrm>
          <a:prstGeom prst="mathMinu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75 CuadroTexto"/>
          <p:cNvSpPr txBox="1"/>
          <p:nvPr/>
        </p:nvSpPr>
        <p:spPr>
          <a:xfrm>
            <a:off x="7430807" y="5198219"/>
            <a:ext cx="1356654" cy="461665"/>
          </a:xfrm>
          <a:prstGeom prst="rect">
            <a:avLst/>
          </a:prstGeom>
          <a:noFill/>
        </p:spPr>
        <p:txBody>
          <a:bodyPr wrap="square" rtlCol="0">
            <a:spAutoFit/>
          </a:bodyPr>
          <a:lstStyle/>
          <a:p>
            <a:r>
              <a:rPr lang="es-ES" sz="2400" b="1" dirty="0" smtClean="0"/>
              <a:t>10.9%</a:t>
            </a:r>
          </a:p>
        </p:txBody>
      </p:sp>
      <p:sp>
        <p:nvSpPr>
          <p:cNvPr id="77" name="76 Más"/>
          <p:cNvSpPr/>
          <p:nvPr/>
        </p:nvSpPr>
        <p:spPr>
          <a:xfrm>
            <a:off x="899592" y="5229201"/>
            <a:ext cx="508172" cy="576064"/>
          </a:xfrm>
          <a:prstGeom prst="mathPlus">
            <a:avLst>
              <a:gd name="adj1" fmla="val 27439"/>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2">
                  <a:lumMod val="75000"/>
                </a:schemeClr>
              </a:solidFill>
            </a:endParaRPr>
          </a:p>
        </p:txBody>
      </p:sp>
      <p:sp>
        <p:nvSpPr>
          <p:cNvPr id="78" name="77 CuadroTexto"/>
          <p:cNvSpPr txBox="1"/>
          <p:nvPr/>
        </p:nvSpPr>
        <p:spPr>
          <a:xfrm>
            <a:off x="1407764" y="5200702"/>
            <a:ext cx="1281734" cy="461665"/>
          </a:xfrm>
          <a:prstGeom prst="rect">
            <a:avLst/>
          </a:prstGeom>
          <a:noFill/>
        </p:spPr>
        <p:txBody>
          <a:bodyPr wrap="square" rtlCol="0">
            <a:spAutoFit/>
          </a:bodyPr>
          <a:lstStyle/>
          <a:p>
            <a:r>
              <a:rPr lang="es-ES" sz="2400" b="1" dirty="0" smtClean="0"/>
              <a:t>29.4%</a:t>
            </a:r>
          </a:p>
        </p:txBody>
      </p:sp>
      <p:sp>
        <p:nvSpPr>
          <p:cNvPr id="36" name="1 Título"/>
          <p:cNvSpPr>
            <a:spLocks noGrp="1"/>
          </p:cNvSpPr>
          <p:nvPr>
            <p:ph type="title"/>
          </p:nvPr>
        </p:nvSpPr>
        <p:spPr>
          <a:xfrm>
            <a:off x="457200" y="152718"/>
            <a:ext cx="7931224" cy="683994"/>
          </a:xfrm>
        </p:spPr>
        <p:txBody>
          <a:bodyPr>
            <a:normAutofit/>
          </a:bodyPr>
          <a:lstStyle/>
          <a:p>
            <a:r>
              <a:rPr lang="es-ES" sz="2800" dirty="0" smtClean="0"/>
              <a:t>ii.	</a:t>
            </a:r>
            <a:r>
              <a:rPr lang="es-ES" sz="2800" dirty="0" err="1" smtClean="0">
                <a:solidFill>
                  <a:schemeClr val="tx1"/>
                </a:solidFill>
              </a:rPr>
              <a:t>Peru</a:t>
            </a:r>
            <a:r>
              <a:rPr lang="es-ES" sz="2800" dirty="0" smtClean="0">
                <a:solidFill>
                  <a:schemeClr val="tx1"/>
                </a:solidFill>
              </a:rPr>
              <a:t>: </a:t>
            </a:r>
            <a:r>
              <a:rPr lang="es-ES" sz="2800" dirty="0" err="1" smtClean="0">
                <a:solidFill>
                  <a:schemeClr val="tx1"/>
                </a:solidFill>
              </a:rPr>
              <a:t>evolucion</a:t>
            </a:r>
            <a:r>
              <a:rPr lang="es-ES" sz="2800" dirty="0" smtClean="0">
                <a:solidFill>
                  <a:schemeClr val="tx1"/>
                </a:solidFill>
              </a:rPr>
              <a:t> exportadora</a:t>
            </a:r>
            <a:endParaRPr lang="es-ES" sz="2800" dirty="0">
              <a:solidFill>
                <a:schemeClr val="tx1"/>
              </a:solidFill>
            </a:endParaRPr>
          </a:p>
        </p:txBody>
      </p:sp>
      <p:sp>
        <p:nvSpPr>
          <p:cNvPr id="38" name="37 Más"/>
          <p:cNvSpPr/>
          <p:nvPr/>
        </p:nvSpPr>
        <p:spPr>
          <a:xfrm>
            <a:off x="4135836" y="5229200"/>
            <a:ext cx="508172" cy="576064"/>
          </a:xfrm>
          <a:prstGeom prst="mathPlus">
            <a:avLst>
              <a:gd name="adj1" fmla="val 27439"/>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2">
                  <a:lumMod val="75000"/>
                </a:schemeClr>
              </a:solidFill>
            </a:endParaRPr>
          </a:p>
        </p:txBody>
      </p:sp>
    </p:spTree>
    <p:extLst>
      <p:ext uri="{BB962C8B-B14F-4D97-AF65-F5344CB8AC3E}">
        <p14:creationId xmlns:p14="http://schemas.microsoft.com/office/powerpoint/2010/main" val="180037077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467544" y="364594"/>
            <a:ext cx="8496660"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b="1" dirty="0" smtClean="0">
                <a:effectLst>
                  <a:outerShdw blurRad="38100" dist="38100" dir="2700000" algn="tl">
                    <a:srgbClr val="000000">
                      <a:alpha val="43137"/>
                    </a:srgbClr>
                  </a:outerShdw>
                </a:effectLst>
                <a:cs typeface="Arial" pitchFamily="34" charset="0"/>
              </a:rPr>
              <a:t>Principales mercados</a:t>
            </a:r>
            <a:endParaRPr lang="es-PE" sz="2000" b="1" dirty="0">
              <a:effectLst>
                <a:outerShdw blurRad="38100" dist="38100" dir="2700000" algn="tl">
                  <a:srgbClr val="000000">
                    <a:alpha val="43137"/>
                  </a:srgbClr>
                </a:outerShdw>
              </a:effectLst>
              <a:cs typeface="Arial" pitchFamily="34" charset="0"/>
            </a:endParaRPr>
          </a:p>
        </p:txBody>
      </p:sp>
      <p:sp>
        <p:nvSpPr>
          <p:cNvPr id="5" name="4 CuadroTexto"/>
          <p:cNvSpPr txBox="1"/>
          <p:nvPr/>
        </p:nvSpPr>
        <p:spPr>
          <a:xfrm>
            <a:off x="258456" y="796642"/>
            <a:ext cx="8201976" cy="400110"/>
          </a:xfrm>
          <a:prstGeom prst="rect">
            <a:avLst/>
          </a:prstGeom>
          <a:noFill/>
        </p:spPr>
        <p:txBody>
          <a:bodyPr wrap="square" rtlCol="0">
            <a:spAutoFit/>
          </a:bodyPr>
          <a:lstStyle/>
          <a:p>
            <a:pPr algn="ctr"/>
            <a:r>
              <a:rPr lang="es-ES" sz="2000" b="1" dirty="0" smtClean="0"/>
              <a:t>En 2012 los principales demandantes*:</a:t>
            </a:r>
            <a:endParaRPr lang="es-ES" sz="2000" b="1" dirty="0"/>
          </a:p>
        </p:txBody>
      </p:sp>
      <p:sp>
        <p:nvSpPr>
          <p:cNvPr id="9" name="8 CuadroTexto"/>
          <p:cNvSpPr txBox="1"/>
          <p:nvPr/>
        </p:nvSpPr>
        <p:spPr>
          <a:xfrm>
            <a:off x="240724" y="1844055"/>
            <a:ext cx="658775" cy="400110"/>
          </a:xfrm>
          <a:prstGeom prst="rect">
            <a:avLst/>
          </a:prstGeom>
          <a:noFill/>
        </p:spPr>
        <p:txBody>
          <a:bodyPr wrap="square" rtlCol="0">
            <a:spAutoFit/>
          </a:bodyPr>
          <a:lstStyle/>
          <a:p>
            <a:r>
              <a:rPr lang="es-ES" sz="2000" b="1" dirty="0">
                <a:solidFill>
                  <a:schemeClr val="tx2"/>
                </a:solidFill>
                <a:effectLst>
                  <a:outerShdw blurRad="38100" dist="38100" dir="2700000" algn="tl">
                    <a:srgbClr val="000000">
                      <a:alpha val="43137"/>
                    </a:srgbClr>
                  </a:outerShdw>
                </a:effectLst>
                <a:cs typeface="Arial" pitchFamily="34" charset="0"/>
              </a:rPr>
              <a:t>1º</a:t>
            </a:r>
          </a:p>
        </p:txBody>
      </p:sp>
      <p:sp>
        <p:nvSpPr>
          <p:cNvPr id="10" name="9 CuadroTexto"/>
          <p:cNvSpPr txBox="1"/>
          <p:nvPr/>
        </p:nvSpPr>
        <p:spPr>
          <a:xfrm>
            <a:off x="1353715" y="1854969"/>
            <a:ext cx="1471220" cy="400110"/>
          </a:xfrm>
          <a:prstGeom prst="rect">
            <a:avLst/>
          </a:prstGeom>
          <a:noFill/>
        </p:spPr>
        <p:txBody>
          <a:bodyPr wrap="square" rtlCol="0">
            <a:spAutoFit/>
          </a:bodyPr>
          <a:lstStyle/>
          <a:p>
            <a:r>
              <a:rPr lang="es-ES" sz="2000" b="1" dirty="0" smtClean="0"/>
              <a:t>China</a:t>
            </a:r>
            <a:endParaRPr lang="es-ES" sz="2000" b="1" dirty="0"/>
          </a:p>
        </p:txBody>
      </p:sp>
      <p:sp>
        <p:nvSpPr>
          <p:cNvPr id="12" name="11 CuadroTexto"/>
          <p:cNvSpPr txBox="1"/>
          <p:nvPr/>
        </p:nvSpPr>
        <p:spPr>
          <a:xfrm>
            <a:off x="3572981" y="1870804"/>
            <a:ext cx="2416422" cy="400110"/>
          </a:xfrm>
          <a:prstGeom prst="rect">
            <a:avLst/>
          </a:prstGeom>
          <a:noFill/>
        </p:spPr>
        <p:txBody>
          <a:bodyPr wrap="square" rtlCol="0">
            <a:spAutoFit/>
          </a:bodyPr>
          <a:lstStyle/>
          <a:p>
            <a:r>
              <a:rPr lang="es-ES" sz="2000" b="1" dirty="0" smtClean="0"/>
              <a:t>Estados Unidos</a:t>
            </a:r>
            <a:endParaRPr lang="es-ES" sz="2000" b="1" dirty="0"/>
          </a:p>
        </p:txBody>
      </p:sp>
      <p:sp>
        <p:nvSpPr>
          <p:cNvPr id="13" name="2 CuadroTexto"/>
          <p:cNvSpPr txBox="1"/>
          <p:nvPr/>
        </p:nvSpPr>
        <p:spPr>
          <a:xfrm>
            <a:off x="1047930" y="1335767"/>
            <a:ext cx="1867886"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dirty="0" smtClean="0">
                <a:solidFill>
                  <a:schemeClr val="tx2"/>
                </a:solidFill>
                <a:effectLst>
                  <a:outerShdw blurRad="38100" dist="38100" dir="2700000" algn="tl">
                    <a:srgbClr val="000000">
                      <a:alpha val="43137"/>
                    </a:srgbClr>
                  </a:outerShdw>
                </a:effectLst>
                <a:cs typeface="Arial" pitchFamily="34" charset="0"/>
              </a:rPr>
              <a:t>Tradicional</a:t>
            </a:r>
            <a:endParaRPr lang="es-PE" sz="2000" dirty="0">
              <a:solidFill>
                <a:schemeClr val="tx2"/>
              </a:solidFill>
              <a:effectLst>
                <a:outerShdw blurRad="38100" dist="38100" dir="2700000" algn="tl">
                  <a:srgbClr val="000000">
                    <a:alpha val="43137"/>
                  </a:srgbClr>
                </a:outerShdw>
              </a:effectLst>
              <a:cs typeface="Arial" pitchFamily="34" charset="0"/>
            </a:endParaRPr>
          </a:p>
        </p:txBody>
      </p:sp>
      <p:sp>
        <p:nvSpPr>
          <p:cNvPr id="14" name="2 CuadroTexto"/>
          <p:cNvSpPr txBox="1"/>
          <p:nvPr/>
        </p:nvSpPr>
        <p:spPr>
          <a:xfrm>
            <a:off x="3491880" y="1383708"/>
            <a:ext cx="2376263"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dirty="0" smtClean="0">
                <a:solidFill>
                  <a:schemeClr val="tx2"/>
                </a:solidFill>
                <a:effectLst>
                  <a:outerShdw blurRad="38100" dist="38100" dir="2700000" algn="tl">
                    <a:srgbClr val="000000">
                      <a:alpha val="43137"/>
                    </a:srgbClr>
                  </a:outerShdw>
                </a:effectLst>
                <a:cs typeface="Arial" pitchFamily="34" charset="0"/>
              </a:rPr>
              <a:t>No Tradicional</a:t>
            </a:r>
            <a:endParaRPr lang="es-PE" sz="2000" dirty="0">
              <a:solidFill>
                <a:schemeClr val="tx2"/>
              </a:solidFill>
              <a:effectLst>
                <a:outerShdw blurRad="38100" dist="38100" dir="2700000" algn="tl">
                  <a:srgbClr val="000000">
                    <a:alpha val="43137"/>
                  </a:srgbClr>
                </a:outerShdw>
              </a:effectLst>
              <a:cs typeface="Arial" pitchFamily="34" charset="0"/>
            </a:endParaRPr>
          </a:p>
        </p:txBody>
      </p:sp>
      <p:cxnSp>
        <p:nvCxnSpPr>
          <p:cNvPr id="15" name="14 Conector recto"/>
          <p:cNvCxnSpPr/>
          <p:nvPr/>
        </p:nvCxnSpPr>
        <p:spPr>
          <a:xfrm>
            <a:off x="3171098" y="1366657"/>
            <a:ext cx="0" cy="516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6149531" y="1335766"/>
            <a:ext cx="0" cy="5059296"/>
          </a:xfrm>
          <a:prstGeom prst="line">
            <a:avLst/>
          </a:prstGeom>
        </p:spPr>
        <p:style>
          <a:lnRef idx="1">
            <a:schemeClr val="accent1"/>
          </a:lnRef>
          <a:fillRef idx="0">
            <a:schemeClr val="accent1"/>
          </a:fillRef>
          <a:effectRef idx="0">
            <a:schemeClr val="accent1"/>
          </a:effectRef>
          <a:fontRef idx="minor">
            <a:schemeClr val="tx1"/>
          </a:fontRef>
        </p:style>
      </p:cxnSp>
      <p:sp>
        <p:nvSpPr>
          <p:cNvPr id="19" name="2 CuadroTexto"/>
          <p:cNvSpPr txBox="1"/>
          <p:nvPr/>
        </p:nvSpPr>
        <p:spPr>
          <a:xfrm>
            <a:off x="6896901" y="1342974"/>
            <a:ext cx="1120775"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dirty="0" smtClean="0">
                <a:solidFill>
                  <a:schemeClr val="tx2"/>
                </a:solidFill>
                <a:effectLst>
                  <a:outerShdw blurRad="38100" dist="38100" dir="2700000" algn="tl">
                    <a:srgbClr val="000000">
                      <a:alpha val="43137"/>
                    </a:srgbClr>
                  </a:outerShdw>
                </a:effectLst>
                <a:cs typeface="Arial" pitchFamily="34" charset="0"/>
              </a:rPr>
              <a:t>Total</a:t>
            </a:r>
            <a:endParaRPr lang="es-PE" sz="2000" dirty="0">
              <a:solidFill>
                <a:schemeClr val="tx2"/>
              </a:solidFill>
              <a:effectLst>
                <a:outerShdw blurRad="38100" dist="38100" dir="2700000" algn="tl">
                  <a:srgbClr val="000000">
                    <a:alpha val="43137"/>
                  </a:srgbClr>
                </a:outerShdw>
              </a:effectLst>
              <a:cs typeface="Arial" pitchFamily="34" charset="0"/>
            </a:endParaRPr>
          </a:p>
        </p:txBody>
      </p:sp>
      <p:sp>
        <p:nvSpPr>
          <p:cNvPr id="20" name="19 CuadroTexto"/>
          <p:cNvSpPr txBox="1"/>
          <p:nvPr/>
        </p:nvSpPr>
        <p:spPr>
          <a:xfrm>
            <a:off x="6686392" y="1854969"/>
            <a:ext cx="1541795" cy="400110"/>
          </a:xfrm>
          <a:prstGeom prst="rect">
            <a:avLst/>
          </a:prstGeom>
          <a:noFill/>
        </p:spPr>
        <p:txBody>
          <a:bodyPr wrap="square" rtlCol="0">
            <a:spAutoFit/>
          </a:bodyPr>
          <a:lstStyle/>
          <a:p>
            <a:pPr algn="ctr"/>
            <a:r>
              <a:rPr lang="es-ES" sz="2000" b="1" dirty="0" smtClean="0"/>
              <a:t>China</a:t>
            </a:r>
            <a:endParaRPr lang="es-ES" sz="2000" b="1" dirty="0"/>
          </a:p>
        </p:txBody>
      </p:sp>
      <p:sp>
        <p:nvSpPr>
          <p:cNvPr id="17" name="16 CuadroTexto"/>
          <p:cNvSpPr txBox="1"/>
          <p:nvPr/>
        </p:nvSpPr>
        <p:spPr>
          <a:xfrm>
            <a:off x="971600" y="2204864"/>
            <a:ext cx="2255746" cy="369332"/>
          </a:xfrm>
          <a:prstGeom prst="rect">
            <a:avLst/>
          </a:prstGeom>
          <a:noFill/>
        </p:spPr>
        <p:txBody>
          <a:bodyPr wrap="none" rtlCol="0">
            <a:spAutoFit/>
          </a:bodyPr>
          <a:lstStyle/>
          <a:p>
            <a:r>
              <a:rPr lang="es-ES" dirty="0" smtClean="0"/>
              <a:t>US$ 7,520 / +13.4%</a:t>
            </a:r>
            <a:endParaRPr lang="es-ES" dirty="0"/>
          </a:p>
        </p:txBody>
      </p:sp>
      <p:sp>
        <p:nvSpPr>
          <p:cNvPr id="22" name="21 CuadroTexto"/>
          <p:cNvSpPr txBox="1"/>
          <p:nvPr/>
        </p:nvSpPr>
        <p:spPr>
          <a:xfrm>
            <a:off x="3851920" y="2276872"/>
            <a:ext cx="2174506" cy="369332"/>
          </a:xfrm>
          <a:prstGeom prst="rect">
            <a:avLst/>
          </a:prstGeom>
          <a:noFill/>
        </p:spPr>
        <p:txBody>
          <a:bodyPr wrap="none" rtlCol="0">
            <a:spAutoFit/>
          </a:bodyPr>
          <a:lstStyle/>
          <a:p>
            <a:r>
              <a:rPr lang="es-ES" dirty="0" smtClean="0"/>
              <a:t>US$ 2,619/ +11.8%</a:t>
            </a:r>
            <a:endParaRPr lang="es-ES" dirty="0"/>
          </a:p>
        </p:txBody>
      </p:sp>
      <p:sp>
        <p:nvSpPr>
          <p:cNvPr id="23" name="22 CuadroTexto"/>
          <p:cNvSpPr txBox="1"/>
          <p:nvPr/>
        </p:nvSpPr>
        <p:spPr>
          <a:xfrm>
            <a:off x="6660232" y="2204864"/>
            <a:ext cx="2255746" cy="369332"/>
          </a:xfrm>
          <a:prstGeom prst="rect">
            <a:avLst/>
          </a:prstGeom>
          <a:noFill/>
        </p:spPr>
        <p:txBody>
          <a:bodyPr wrap="none" rtlCol="0">
            <a:spAutoFit/>
          </a:bodyPr>
          <a:lstStyle/>
          <a:p>
            <a:r>
              <a:rPr lang="es-ES" dirty="0" smtClean="0"/>
              <a:t>US$ 7,850 / +12.7%</a:t>
            </a:r>
            <a:endParaRPr lang="es-ES" dirty="0"/>
          </a:p>
        </p:txBody>
      </p:sp>
      <p:sp>
        <p:nvSpPr>
          <p:cNvPr id="26" name="25 CuadroTexto"/>
          <p:cNvSpPr txBox="1"/>
          <p:nvPr/>
        </p:nvSpPr>
        <p:spPr>
          <a:xfrm>
            <a:off x="258457" y="2812866"/>
            <a:ext cx="908433" cy="400110"/>
          </a:xfrm>
          <a:prstGeom prst="rect">
            <a:avLst/>
          </a:prstGeom>
          <a:noFill/>
        </p:spPr>
        <p:txBody>
          <a:bodyPr wrap="square" rtlCol="0">
            <a:spAutoFit/>
          </a:bodyPr>
          <a:lstStyle/>
          <a:p>
            <a:r>
              <a:rPr lang="es-ES" sz="2000" b="1" dirty="0" smtClean="0">
                <a:solidFill>
                  <a:schemeClr val="tx2"/>
                </a:solidFill>
                <a:effectLst>
                  <a:outerShdw blurRad="38100" dist="38100" dir="2700000" algn="tl">
                    <a:srgbClr val="000000">
                      <a:alpha val="43137"/>
                    </a:srgbClr>
                  </a:outerShdw>
                </a:effectLst>
                <a:cs typeface="Arial" pitchFamily="34" charset="0"/>
              </a:rPr>
              <a:t>2º</a:t>
            </a:r>
            <a:endParaRPr lang="es-ES" sz="2000" b="1" dirty="0">
              <a:solidFill>
                <a:schemeClr val="tx2"/>
              </a:solidFill>
              <a:effectLst>
                <a:outerShdw blurRad="38100" dist="38100" dir="2700000" algn="tl">
                  <a:srgbClr val="000000">
                    <a:alpha val="43137"/>
                  </a:srgbClr>
                </a:outerShdw>
              </a:effectLst>
              <a:cs typeface="Arial" pitchFamily="34" charset="0"/>
            </a:endParaRPr>
          </a:p>
        </p:txBody>
      </p:sp>
      <p:sp>
        <p:nvSpPr>
          <p:cNvPr id="27" name="26 CuadroTexto"/>
          <p:cNvSpPr txBox="1"/>
          <p:nvPr/>
        </p:nvSpPr>
        <p:spPr>
          <a:xfrm>
            <a:off x="1392970" y="2809839"/>
            <a:ext cx="1086926" cy="400110"/>
          </a:xfrm>
          <a:prstGeom prst="rect">
            <a:avLst/>
          </a:prstGeom>
          <a:noFill/>
        </p:spPr>
        <p:txBody>
          <a:bodyPr wrap="square" rtlCol="0">
            <a:spAutoFit/>
          </a:bodyPr>
          <a:lstStyle/>
          <a:p>
            <a:r>
              <a:rPr lang="es-ES" sz="2000" b="1" dirty="0" smtClean="0"/>
              <a:t>Suiza</a:t>
            </a:r>
            <a:endParaRPr lang="es-ES" sz="2000" b="1" dirty="0"/>
          </a:p>
        </p:txBody>
      </p:sp>
      <p:sp>
        <p:nvSpPr>
          <p:cNvPr id="28" name="27 CuadroTexto"/>
          <p:cNvSpPr txBox="1"/>
          <p:nvPr/>
        </p:nvSpPr>
        <p:spPr>
          <a:xfrm>
            <a:off x="971600" y="3140968"/>
            <a:ext cx="2198038" cy="369332"/>
          </a:xfrm>
          <a:prstGeom prst="rect">
            <a:avLst/>
          </a:prstGeom>
          <a:noFill/>
        </p:spPr>
        <p:txBody>
          <a:bodyPr wrap="none" rtlCol="0">
            <a:spAutoFit/>
          </a:bodyPr>
          <a:lstStyle/>
          <a:p>
            <a:r>
              <a:rPr lang="es-ES" dirty="0" smtClean="0"/>
              <a:t>US$ 5,048 / -14.8%</a:t>
            </a:r>
            <a:endParaRPr lang="es-ES" dirty="0"/>
          </a:p>
        </p:txBody>
      </p:sp>
      <p:sp>
        <p:nvSpPr>
          <p:cNvPr id="29" name="28 CuadroTexto"/>
          <p:cNvSpPr txBox="1"/>
          <p:nvPr/>
        </p:nvSpPr>
        <p:spPr>
          <a:xfrm>
            <a:off x="3150985" y="2792168"/>
            <a:ext cx="2998547" cy="400110"/>
          </a:xfrm>
          <a:prstGeom prst="rect">
            <a:avLst/>
          </a:prstGeom>
          <a:noFill/>
        </p:spPr>
        <p:txBody>
          <a:bodyPr wrap="square" rtlCol="0">
            <a:spAutoFit/>
          </a:bodyPr>
          <a:lstStyle/>
          <a:p>
            <a:pPr algn="ctr"/>
            <a:r>
              <a:rPr lang="es-ES" sz="2000" b="1" dirty="0" smtClean="0"/>
              <a:t>Venezuela</a:t>
            </a:r>
            <a:endParaRPr lang="es-ES" sz="2000" b="1" dirty="0"/>
          </a:p>
        </p:txBody>
      </p:sp>
      <p:sp>
        <p:nvSpPr>
          <p:cNvPr id="30" name="29 CuadroTexto"/>
          <p:cNvSpPr txBox="1"/>
          <p:nvPr/>
        </p:nvSpPr>
        <p:spPr>
          <a:xfrm>
            <a:off x="3707904" y="3140968"/>
            <a:ext cx="2191626" cy="369332"/>
          </a:xfrm>
          <a:prstGeom prst="rect">
            <a:avLst/>
          </a:prstGeom>
          <a:noFill/>
        </p:spPr>
        <p:txBody>
          <a:bodyPr wrap="none" rtlCol="0">
            <a:spAutoFit/>
          </a:bodyPr>
          <a:lstStyle/>
          <a:p>
            <a:r>
              <a:rPr lang="es-ES" dirty="0" smtClean="0"/>
              <a:t>US$ 1,177/ +31.8%</a:t>
            </a:r>
            <a:endParaRPr lang="es-ES" dirty="0"/>
          </a:p>
        </p:txBody>
      </p:sp>
      <p:sp>
        <p:nvSpPr>
          <p:cNvPr id="31" name="30 CuadroTexto"/>
          <p:cNvSpPr txBox="1"/>
          <p:nvPr/>
        </p:nvSpPr>
        <p:spPr>
          <a:xfrm>
            <a:off x="6320037" y="2749970"/>
            <a:ext cx="2362781" cy="400110"/>
          </a:xfrm>
          <a:prstGeom prst="rect">
            <a:avLst/>
          </a:prstGeom>
          <a:noFill/>
        </p:spPr>
        <p:txBody>
          <a:bodyPr wrap="square" rtlCol="0">
            <a:spAutoFit/>
          </a:bodyPr>
          <a:lstStyle/>
          <a:p>
            <a:r>
              <a:rPr lang="es-ES" sz="2000" b="1" dirty="0" smtClean="0"/>
              <a:t>Estados Unidos</a:t>
            </a:r>
            <a:endParaRPr lang="es-ES" sz="2000" b="1" dirty="0"/>
          </a:p>
        </p:txBody>
      </p:sp>
      <p:sp>
        <p:nvSpPr>
          <p:cNvPr id="32" name="31 CuadroTexto"/>
          <p:cNvSpPr txBox="1"/>
          <p:nvPr/>
        </p:nvSpPr>
        <p:spPr>
          <a:xfrm>
            <a:off x="6732240" y="3140968"/>
            <a:ext cx="2063385" cy="369332"/>
          </a:xfrm>
          <a:prstGeom prst="rect">
            <a:avLst/>
          </a:prstGeom>
          <a:noFill/>
        </p:spPr>
        <p:txBody>
          <a:bodyPr wrap="none" rtlCol="0">
            <a:spAutoFit/>
          </a:bodyPr>
          <a:lstStyle/>
          <a:p>
            <a:r>
              <a:rPr lang="es-ES" dirty="0" smtClean="0"/>
              <a:t>US$ 6,327/ +5.0%</a:t>
            </a:r>
            <a:endParaRPr lang="es-ES" dirty="0"/>
          </a:p>
        </p:txBody>
      </p:sp>
      <p:sp>
        <p:nvSpPr>
          <p:cNvPr id="33" name="32 CuadroTexto"/>
          <p:cNvSpPr txBox="1"/>
          <p:nvPr/>
        </p:nvSpPr>
        <p:spPr>
          <a:xfrm>
            <a:off x="101258" y="6534836"/>
            <a:ext cx="2454518" cy="307777"/>
          </a:xfrm>
          <a:prstGeom prst="rect">
            <a:avLst/>
          </a:prstGeom>
          <a:noFill/>
        </p:spPr>
        <p:txBody>
          <a:bodyPr wrap="none" rtlCol="0">
            <a:spAutoFit/>
          </a:bodyPr>
          <a:lstStyle/>
          <a:p>
            <a:r>
              <a:rPr lang="es-ES" sz="1400" b="1" dirty="0" smtClean="0"/>
              <a:t>*Cifras en millones de US$</a:t>
            </a:r>
          </a:p>
        </p:txBody>
      </p:sp>
      <p:sp>
        <p:nvSpPr>
          <p:cNvPr id="36" name="35 CuadroTexto"/>
          <p:cNvSpPr txBox="1"/>
          <p:nvPr/>
        </p:nvSpPr>
        <p:spPr>
          <a:xfrm>
            <a:off x="249591" y="3748970"/>
            <a:ext cx="641042" cy="400110"/>
          </a:xfrm>
          <a:prstGeom prst="rect">
            <a:avLst/>
          </a:prstGeom>
          <a:noFill/>
        </p:spPr>
        <p:txBody>
          <a:bodyPr wrap="square" rtlCol="0">
            <a:spAutoFit/>
          </a:bodyPr>
          <a:lstStyle/>
          <a:p>
            <a:r>
              <a:rPr lang="es-ES" sz="2000" b="1" dirty="0">
                <a:solidFill>
                  <a:schemeClr val="tx2"/>
                </a:solidFill>
                <a:effectLst>
                  <a:outerShdw blurRad="38100" dist="38100" dir="2700000" algn="tl">
                    <a:srgbClr val="000000">
                      <a:alpha val="43137"/>
                    </a:srgbClr>
                  </a:outerShdw>
                </a:effectLst>
                <a:cs typeface="Arial" pitchFamily="34" charset="0"/>
              </a:rPr>
              <a:t>3</a:t>
            </a:r>
            <a:r>
              <a:rPr lang="es-ES" sz="2000" b="1" dirty="0" smtClean="0">
                <a:solidFill>
                  <a:schemeClr val="tx2"/>
                </a:solidFill>
                <a:effectLst>
                  <a:outerShdw blurRad="38100" dist="38100" dir="2700000" algn="tl">
                    <a:srgbClr val="000000">
                      <a:alpha val="43137"/>
                    </a:srgbClr>
                  </a:outerShdw>
                </a:effectLst>
                <a:cs typeface="Arial" pitchFamily="34" charset="0"/>
              </a:rPr>
              <a:t>º</a:t>
            </a:r>
            <a:endParaRPr lang="es-ES" sz="2000" b="1" dirty="0">
              <a:solidFill>
                <a:schemeClr val="tx2"/>
              </a:solidFill>
              <a:effectLst>
                <a:outerShdw blurRad="38100" dist="38100" dir="2700000" algn="tl">
                  <a:srgbClr val="000000">
                    <a:alpha val="43137"/>
                  </a:srgbClr>
                </a:outerShdw>
              </a:effectLst>
              <a:cs typeface="Arial" pitchFamily="34" charset="0"/>
            </a:endParaRPr>
          </a:p>
        </p:txBody>
      </p:sp>
      <p:sp>
        <p:nvSpPr>
          <p:cNvPr id="38" name="37 CuadroTexto"/>
          <p:cNvSpPr txBox="1"/>
          <p:nvPr/>
        </p:nvSpPr>
        <p:spPr>
          <a:xfrm>
            <a:off x="834318" y="3782108"/>
            <a:ext cx="2306243" cy="400110"/>
          </a:xfrm>
          <a:prstGeom prst="rect">
            <a:avLst/>
          </a:prstGeom>
          <a:noFill/>
        </p:spPr>
        <p:txBody>
          <a:bodyPr wrap="square" rtlCol="0">
            <a:spAutoFit/>
          </a:bodyPr>
          <a:lstStyle/>
          <a:p>
            <a:pPr algn="ctr"/>
            <a:r>
              <a:rPr lang="es-ES" sz="2000" b="1" dirty="0" smtClean="0"/>
              <a:t>Estados Unidos</a:t>
            </a:r>
            <a:endParaRPr lang="es-ES" sz="2000" b="1" dirty="0"/>
          </a:p>
        </p:txBody>
      </p:sp>
      <p:sp>
        <p:nvSpPr>
          <p:cNvPr id="42" name="41 CuadroTexto"/>
          <p:cNvSpPr txBox="1"/>
          <p:nvPr/>
        </p:nvSpPr>
        <p:spPr>
          <a:xfrm>
            <a:off x="971600" y="4149080"/>
            <a:ext cx="2191626" cy="369332"/>
          </a:xfrm>
          <a:prstGeom prst="rect">
            <a:avLst/>
          </a:prstGeom>
          <a:noFill/>
        </p:spPr>
        <p:txBody>
          <a:bodyPr wrap="none" rtlCol="0">
            <a:spAutoFit/>
          </a:bodyPr>
          <a:lstStyle/>
          <a:p>
            <a:r>
              <a:rPr lang="es-ES" dirty="0" smtClean="0"/>
              <a:t>US$ 3,3708/ +0.7%</a:t>
            </a:r>
            <a:endParaRPr lang="es-ES" dirty="0"/>
          </a:p>
        </p:txBody>
      </p:sp>
      <p:sp>
        <p:nvSpPr>
          <p:cNvPr id="43" name="42 CuadroTexto"/>
          <p:cNvSpPr txBox="1"/>
          <p:nvPr/>
        </p:nvSpPr>
        <p:spPr>
          <a:xfrm>
            <a:off x="3191770" y="3782108"/>
            <a:ext cx="2998547" cy="400110"/>
          </a:xfrm>
          <a:prstGeom prst="rect">
            <a:avLst/>
          </a:prstGeom>
          <a:noFill/>
        </p:spPr>
        <p:txBody>
          <a:bodyPr wrap="square" rtlCol="0">
            <a:spAutoFit/>
          </a:bodyPr>
          <a:lstStyle/>
          <a:p>
            <a:pPr algn="ctr"/>
            <a:r>
              <a:rPr lang="es-ES" sz="2000" b="1" dirty="0" smtClean="0"/>
              <a:t>Colombia</a:t>
            </a:r>
            <a:endParaRPr lang="es-ES" sz="2000" b="1" dirty="0"/>
          </a:p>
        </p:txBody>
      </p:sp>
      <p:sp>
        <p:nvSpPr>
          <p:cNvPr id="44" name="43 CuadroTexto"/>
          <p:cNvSpPr txBox="1"/>
          <p:nvPr/>
        </p:nvSpPr>
        <p:spPr>
          <a:xfrm>
            <a:off x="3923928" y="4149080"/>
            <a:ext cx="1813317" cy="369332"/>
          </a:xfrm>
          <a:prstGeom prst="rect">
            <a:avLst/>
          </a:prstGeom>
          <a:noFill/>
        </p:spPr>
        <p:txBody>
          <a:bodyPr wrap="none" rtlCol="0">
            <a:spAutoFit/>
          </a:bodyPr>
          <a:lstStyle/>
          <a:p>
            <a:r>
              <a:rPr lang="es-ES" dirty="0" smtClean="0"/>
              <a:t>US$ 765/ -7.4%</a:t>
            </a:r>
            <a:endParaRPr lang="es-ES" dirty="0"/>
          </a:p>
        </p:txBody>
      </p:sp>
      <p:sp>
        <p:nvSpPr>
          <p:cNvPr id="45" name="44 CuadroTexto"/>
          <p:cNvSpPr txBox="1"/>
          <p:nvPr/>
        </p:nvSpPr>
        <p:spPr>
          <a:xfrm>
            <a:off x="6984849" y="3716985"/>
            <a:ext cx="1014019" cy="400110"/>
          </a:xfrm>
          <a:prstGeom prst="rect">
            <a:avLst/>
          </a:prstGeom>
          <a:noFill/>
        </p:spPr>
        <p:txBody>
          <a:bodyPr wrap="square" rtlCol="0">
            <a:spAutoFit/>
          </a:bodyPr>
          <a:lstStyle/>
          <a:p>
            <a:r>
              <a:rPr lang="es-ES" sz="2000" b="1" dirty="0" smtClean="0"/>
              <a:t>Suiza</a:t>
            </a:r>
            <a:endParaRPr lang="es-ES" sz="2000" b="1" dirty="0"/>
          </a:p>
        </p:txBody>
      </p:sp>
      <p:sp>
        <p:nvSpPr>
          <p:cNvPr id="46" name="45 CuadroTexto"/>
          <p:cNvSpPr txBox="1"/>
          <p:nvPr/>
        </p:nvSpPr>
        <p:spPr>
          <a:xfrm>
            <a:off x="6660232" y="4077072"/>
            <a:ext cx="2133918" cy="369332"/>
          </a:xfrm>
          <a:prstGeom prst="rect">
            <a:avLst/>
          </a:prstGeom>
          <a:noFill/>
        </p:spPr>
        <p:txBody>
          <a:bodyPr wrap="none" rtlCol="0">
            <a:spAutoFit/>
          </a:bodyPr>
          <a:lstStyle/>
          <a:p>
            <a:r>
              <a:rPr lang="es-ES" dirty="0" smtClean="0"/>
              <a:t>US$ 5,074/ -14.5%</a:t>
            </a:r>
            <a:endParaRPr lang="es-ES" dirty="0"/>
          </a:p>
        </p:txBody>
      </p:sp>
      <p:sp>
        <p:nvSpPr>
          <p:cNvPr id="48" name="47 CuadroTexto"/>
          <p:cNvSpPr txBox="1"/>
          <p:nvPr/>
        </p:nvSpPr>
        <p:spPr>
          <a:xfrm>
            <a:off x="237963" y="4757082"/>
            <a:ext cx="641042" cy="400110"/>
          </a:xfrm>
          <a:prstGeom prst="rect">
            <a:avLst/>
          </a:prstGeom>
          <a:noFill/>
        </p:spPr>
        <p:txBody>
          <a:bodyPr wrap="square" rtlCol="0">
            <a:spAutoFit/>
          </a:bodyPr>
          <a:lstStyle/>
          <a:p>
            <a:r>
              <a:rPr lang="es-ES" sz="2000" b="1" dirty="0" smtClean="0">
                <a:solidFill>
                  <a:schemeClr val="tx2"/>
                </a:solidFill>
                <a:effectLst>
                  <a:outerShdw blurRad="38100" dist="38100" dir="2700000" algn="tl">
                    <a:srgbClr val="000000">
                      <a:alpha val="43137"/>
                    </a:srgbClr>
                  </a:outerShdw>
                </a:effectLst>
                <a:cs typeface="Arial" pitchFamily="34" charset="0"/>
              </a:rPr>
              <a:t>4º</a:t>
            </a:r>
            <a:endParaRPr lang="es-ES" sz="2000" b="1" dirty="0">
              <a:solidFill>
                <a:schemeClr val="tx2"/>
              </a:solidFill>
              <a:effectLst>
                <a:outerShdw blurRad="38100" dist="38100" dir="2700000" algn="tl">
                  <a:srgbClr val="000000">
                    <a:alpha val="43137"/>
                  </a:srgbClr>
                </a:outerShdw>
              </a:effectLst>
              <a:cs typeface="Arial" pitchFamily="34" charset="0"/>
            </a:endParaRPr>
          </a:p>
        </p:txBody>
      </p:sp>
      <p:sp>
        <p:nvSpPr>
          <p:cNvPr id="49" name="48 CuadroTexto"/>
          <p:cNvSpPr txBox="1"/>
          <p:nvPr/>
        </p:nvSpPr>
        <p:spPr>
          <a:xfrm>
            <a:off x="220149" y="5621178"/>
            <a:ext cx="641042" cy="400110"/>
          </a:xfrm>
          <a:prstGeom prst="rect">
            <a:avLst/>
          </a:prstGeom>
          <a:noFill/>
        </p:spPr>
        <p:txBody>
          <a:bodyPr wrap="square" rtlCol="0">
            <a:spAutoFit/>
          </a:bodyPr>
          <a:lstStyle/>
          <a:p>
            <a:r>
              <a:rPr lang="es-ES" sz="2000" b="1" dirty="0" smtClean="0">
                <a:solidFill>
                  <a:schemeClr val="tx2"/>
                </a:solidFill>
                <a:effectLst>
                  <a:outerShdw blurRad="38100" dist="38100" dir="2700000" algn="tl">
                    <a:srgbClr val="000000">
                      <a:alpha val="43137"/>
                    </a:srgbClr>
                  </a:outerShdw>
                </a:effectLst>
                <a:cs typeface="Arial" pitchFamily="34" charset="0"/>
              </a:rPr>
              <a:t>5º</a:t>
            </a:r>
            <a:endParaRPr lang="es-ES" sz="2000" b="1" dirty="0">
              <a:solidFill>
                <a:schemeClr val="tx2"/>
              </a:solidFill>
              <a:effectLst>
                <a:outerShdw blurRad="38100" dist="38100" dir="2700000" algn="tl">
                  <a:srgbClr val="000000">
                    <a:alpha val="43137"/>
                  </a:srgbClr>
                </a:outerShdw>
              </a:effectLst>
              <a:cs typeface="Arial" pitchFamily="34" charset="0"/>
            </a:endParaRPr>
          </a:p>
        </p:txBody>
      </p:sp>
      <p:sp>
        <p:nvSpPr>
          <p:cNvPr id="52" name="51 CuadroTexto"/>
          <p:cNvSpPr txBox="1"/>
          <p:nvPr/>
        </p:nvSpPr>
        <p:spPr>
          <a:xfrm>
            <a:off x="1200032" y="4737993"/>
            <a:ext cx="1309017" cy="400110"/>
          </a:xfrm>
          <a:prstGeom prst="rect">
            <a:avLst/>
          </a:prstGeom>
          <a:noFill/>
        </p:spPr>
        <p:txBody>
          <a:bodyPr wrap="square" rtlCol="0">
            <a:spAutoFit/>
          </a:bodyPr>
          <a:lstStyle/>
          <a:p>
            <a:r>
              <a:rPr lang="es-ES" sz="2000" b="1" dirty="0" smtClean="0"/>
              <a:t>Canadá</a:t>
            </a:r>
            <a:endParaRPr lang="es-ES" sz="2000" b="1" dirty="0"/>
          </a:p>
        </p:txBody>
      </p:sp>
      <p:sp>
        <p:nvSpPr>
          <p:cNvPr id="53" name="52 CuadroTexto"/>
          <p:cNvSpPr txBox="1"/>
          <p:nvPr/>
        </p:nvSpPr>
        <p:spPr>
          <a:xfrm>
            <a:off x="1043608" y="5085184"/>
            <a:ext cx="2133918" cy="369332"/>
          </a:xfrm>
          <a:prstGeom prst="rect">
            <a:avLst/>
          </a:prstGeom>
          <a:noFill/>
        </p:spPr>
        <p:txBody>
          <a:bodyPr wrap="none" rtlCol="0">
            <a:spAutoFit/>
          </a:bodyPr>
          <a:lstStyle/>
          <a:p>
            <a:r>
              <a:rPr lang="es-ES" dirty="0" smtClean="0"/>
              <a:t>US$ 3,341/ -19.2%</a:t>
            </a:r>
            <a:endParaRPr lang="es-ES" dirty="0"/>
          </a:p>
        </p:txBody>
      </p:sp>
      <p:sp>
        <p:nvSpPr>
          <p:cNvPr id="54" name="53 CuadroTexto"/>
          <p:cNvSpPr txBox="1"/>
          <p:nvPr/>
        </p:nvSpPr>
        <p:spPr>
          <a:xfrm>
            <a:off x="1281924" y="5656398"/>
            <a:ext cx="1193983" cy="400110"/>
          </a:xfrm>
          <a:prstGeom prst="rect">
            <a:avLst/>
          </a:prstGeom>
          <a:noFill/>
        </p:spPr>
        <p:txBody>
          <a:bodyPr wrap="square" rtlCol="0">
            <a:spAutoFit/>
          </a:bodyPr>
          <a:lstStyle/>
          <a:p>
            <a:r>
              <a:rPr lang="es-ES" sz="2000" b="1" dirty="0" smtClean="0"/>
              <a:t>Japón</a:t>
            </a:r>
            <a:endParaRPr lang="es-ES" sz="2000" b="1" dirty="0"/>
          </a:p>
        </p:txBody>
      </p:sp>
      <p:sp>
        <p:nvSpPr>
          <p:cNvPr id="55" name="54 CuadroTexto"/>
          <p:cNvSpPr txBox="1"/>
          <p:nvPr/>
        </p:nvSpPr>
        <p:spPr>
          <a:xfrm>
            <a:off x="971600" y="5949280"/>
            <a:ext cx="2191626" cy="369332"/>
          </a:xfrm>
          <a:prstGeom prst="rect">
            <a:avLst/>
          </a:prstGeom>
          <a:noFill/>
        </p:spPr>
        <p:txBody>
          <a:bodyPr wrap="none" rtlCol="0">
            <a:spAutoFit/>
          </a:bodyPr>
          <a:lstStyle/>
          <a:p>
            <a:r>
              <a:rPr lang="es-ES" dirty="0" smtClean="0"/>
              <a:t>US$ 2,240/ +19.6%</a:t>
            </a:r>
            <a:endParaRPr lang="es-ES" dirty="0"/>
          </a:p>
        </p:txBody>
      </p:sp>
      <p:sp>
        <p:nvSpPr>
          <p:cNvPr id="56" name="55 CuadroTexto"/>
          <p:cNvSpPr txBox="1"/>
          <p:nvPr/>
        </p:nvSpPr>
        <p:spPr>
          <a:xfrm>
            <a:off x="3150985" y="4692580"/>
            <a:ext cx="2998547" cy="400110"/>
          </a:xfrm>
          <a:prstGeom prst="rect">
            <a:avLst/>
          </a:prstGeom>
          <a:noFill/>
        </p:spPr>
        <p:txBody>
          <a:bodyPr wrap="square" rtlCol="0">
            <a:spAutoFit/>
          </a:bodyPr>
          <a:lstStyle/>
          <a:p>
            <a:pPr algn="ctr"/>
            <a:r>
              <a:rPr lang="es-ES" sz="2000" b="1" dirty="0" smtClean="0"/>
              <a:t>Ecuador</a:t>
            </a:r>
            <a:endParaRPr lang="es-ES" sz="2000" b="1" dirty="0"/>
          </a:p>
        </p:txBody>
      </p:sp>
      <p:sp>
        <p:nvSpPr>
          <p:cNvPr id="57" name="56 CuadroTexto"/>
          <p:cNvSpPr txBox="1"/>
          <p:nvPr/>
        </p:nvSpPr>
        <p:spPr>
          <a:xfrm>
            <a:off x="3160463" y="5627058"/>
            <a:ext cx="2998547" cy="400110"/>
          </a:xfrm>
          <a:prstGeom prst="rect">
            <a:avLst/>
          </a:prstGeom>
          <a:noFill/>
        </p:spPr>
        <p:txBody>
          <a:bodyPr wrap="square" rtlCol="0">
            <a:spAutoFit/>
          </a:bodyPr>
          <a:lstStyle/>
          <a:p>
            <a:pPr algn="ctr"/>
            <a:r>
              <a:rPr lang="es-ES" sz="2000" b="1" dirty="0" smtClean="0"/>
              <a:t>Chile</a:t>
            </a:r>
            <a:endParaRPr lang="es-ES" sz="2000" b="1" dirty="0"/>
          </a:p>
        </p:txBody>
      </p:sp>
      <p:sp>
        <p:nvSpPr>
          <p:cNvPr id="59" name="58 CuadroTexto"/>
          <p:cNvSpPr txBox="1"/>
          <p:nvPr/>
        </p:nvSpPr>
        <p:spPr>
          <a:xfrm>
            <a:off x="3851920" y="5013176"/>
            <a:ext cx="1999265" cy="369332"/>
          </a:xfrm>
          <a:prstGeom prst="rect">
            <a:avLst/>
          </a:prstGeom>
          <a:noFill/>
        </p:spPr>
        <p:txBody>
          <a:bodyPr wrap="none" rtlCol="0">
            <a:spAutoFit/>
          </a:bodyPr>
          <a:lstStyle/>
          <a:p>
            <a:r>
              <a:rPr lang="es-ES" dirty="0" smtClean="0"/>
              <a:t>US$ 737/ +19.2%</a:t>
            </a:r>
            <a:endParaRPr lang="es-ES" dirty="0"/>
          </a:p>
        </p:txBody>
      </p:sp>
      <p:sp>
        <p:nvSpPr>
          <p:cNvPr id="60" name="59 CuadroTexto"/>
          <p:cNvSpPr txBox="1"/>
          <p:nvPr/>
        </p:nvSpPr>
        <p:spPr>
          <a:xfrm>
            <a:off x="3923928" y="5949280"/>
            <a:ext cx="1864613" cy="369332"/>
          </a:xfrm>
          <a:prstGeom prst="rect">
            <a:avLst/>
          </a:prstGeom>
          <a:noFill/>
        </p:spPr>
        <p:txBody>
          <a:bodyPr wrap="none" rtlCol="0">
            <a:spAutoFit/>
          </a:bodyPr>
          <a:lstStyle/>
          <a:p>
            <a:r>
              <a:rPr lang="es-ES" dirty="0" smtClean="0"/>
              <a:t>US$ 707/ 16.3%</a:t>
            </a:r>
            <a:endParaRPr lang="es-ES" dirty="0"/>
          </a:p>
        </p:txBody>
      </p:sp>
      <p:sp>
        <p:nvSpPr>
          <p:cNvPr id="61" name="60 CuadroTexto"/>
          <p:cNvSpPr txBox="1"/>
          <p:nvPr/>
        </p:nvSpPr>
        <p:spPr>
          <a:xfrm>
            <a:off x="6802780" y="4679710"/>
            <a:ext cx="1309017" cy="400110"/>
          </a:xfrm>
          <a:prstGeom prst="rect">
            <a:avLst/>
          </a:prstGeom>
          <a:noFill/>
        </p:spPr>
        <p:txBody>
          <a:bodyPr wrap="square" rtlCol="0">
            <a:spAutoFit/>
          </a:bodyPr>
          <a:lstStyle/>
          <a:p>
            <a:r>
              <a:rPr lang="es-ES" sz="2000" b="1" dirty="0" smtClean="0"/>
              <a:t>Canadá</a:t>
            </a:r>
            <a:endParaRPr lang="es-ES" sz="2000" b="1" dirty="0"/>
          </a:p>
        </p:txBody>
      </p:sp>
      <p:sp>
        <p:nvSpPr>
          <p:cNvPr id="62" name="61 CuadroTexto"/>
          <p:cNvSpPr txBox="1"/>
          <p:nvPr/>
        </p:nvSpPr>
        <p:spPr>
          <a:xfrm>
            <a:off x="6660232" y="5085184"/>
            <a:ext cx="2198038" cy="369332"/>
          </a:xfrm>
          <a:prstGeom prst="rect">
            <a:avLst/>
          </a:prstGeom>
          <a:noFill/>
        </p:spPr>
        <p:txBody>
          <a:bodyPr wrap="none" rtlCol="0">
            <a:spAutoFit/>
          </a:bodyPr>
          <a:lstStyle/>
          <a:p>
            <a:r>
              <a:rPr lang="es-ES" dirty="0" smtClean="0"/>
              <a:t>US$ 3,448 / -18.5%</a:t>
            </a:r>
            <a:endParaRPr lang="es-ES" dirty="0"/>
          </a:p>
        </p:txBody>
      </p:sp>
      <p:sp>
        <p:nvSpPr>
          <p:cNvPr id="63" name="62 CuadroTexto"/>
          <p:cNvSpPr txBox="1"/>
          <p:nvPr/>
        </p:nvSpPr>
        <p:spPr>
          <a:xfrm>
            <a:off x="6677490" y="6021288"/>
            <a:ext cx="2255746" cy="369332"/>
          </a:xfrm>
          <a:prstGeom prst="rect">
            <a:avLst/>
          </a:prstGeom>
          <a:noFill/>
        </p:spPr>
        <p:txBody>
          <a:bodyPr wrap="none" rtlCol="0">
            <a:spAutoFit/>
          </a:bodyPr>
          <a:lstStyle/>
          <a:p>
            <a:r>
              <a:rPr lang="es-ES" dirty="0" smtClean="0"/>
              <a:t>US$ 2,571 / +18.2%</a:t>
            </a:r>
            <a:endParaRPr lang="es-ES" dirty="0"/>
          </a:p>
        </p:txBody>
      </p:sp>
      <p:sp>
        <p:nvSpPr>
          <p:cNvPr id="64" name="63 CuadroTexto"/>
          <p:cNvSpPr txBox="1"/>
          <p:nvPr/>
        </p:nvSpPr>
        <p:spPr>
          <a:xfrm>
            <a:off x="6904435" y="5627058"/>
            <a:ext cx="982265" cy="400110"/>
          </a:xfrm>
          <a:prstGeom prst="rect">
            <a:avLst/>
          </a:prstGeom>
          <a:noFill/>
        </p:spPr>
        <p:txBody>
          <a:bodyPr wrap="square" rtlCol="0">
            <a:spAutoFit/>
          </a:bodyPr>
          <a:lstStyle/>
          <a:p>
            <a:r>
              <a:rPr lang="es-ES" sz="2000" b="1" dirty="0" smtClean="0"/>
              <a:t>Japón</a:t>
            </a:r>
            <a:endParaRPr lang="es-ES" sz="2000" b="1" dirty="0"/>
          </a:p>
        </p:txBody>
      </p:sp>
    </p:spTree>
    <p:extLst>
      <p:ext uri="{BB962C8B-B14F-4D97-AF65-F5344CB8AC3E}">
        <p14:creationId xmlns:p14="http://schemas.microsoft.com/office/powerpoint/2010/main" val="117803418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8456" y="619130"/>
            <a:ext cx="8273983" cy="400110"/>
          </a:xfrm>
          <a:prstGeom prst="rect">
            <a:avLst/>
          </a:prstGeom>
          <a:noFill/>
        </p:spPr>
        <p:txBody>
          <a:bodyPr wrap="square" rtlCol="0">
            <a:spAutoFit/>
          </a:bodyPr>
          <a:lstStyle/>
          <a:p>
            <a:pPr algn="ctr"/>
            <a:r>
              <a:rPr lang="es-ES" sz="2000" dirty="0" smtClean="0"/>
              <a:t>Enero-Agosto 2013 principales demandantes*</a:t>
            </a:r>
            <a:endParaRPr lang="es-ES" sz="2000" dirty="0"/>
          </a:p>
        </p:txBody>
      </p:sp>
      <p:sp>
        <p:nvSpPr>
          <p:cNvPr id="9" name="8 CuadroTexto"/>
          <p:cNvSpPr txBox="1"/>
          <p:nvPr/>
        </p:nvSpPr>
        <p:spPr>
          <a:xfrm>
            <a:off x="240724" y="1876762"/>
            <a:ext cx="658775" cy="400110"/>
          </a:xfrm>
          <a:prstGeom prst="rect">
            <a:avLst/>
          </a:prstGeom>
          <a:noFill/>
        </p:spPr>
        <p:txBody>
          <a:bodyPr wrap="square" rtlCol="0">
            <a:spAutoFit/>
          </a:bodyPr>
          <a:lstStyle/>
          <a:p>
            <a:r>
              <a:rPr lang="es-ES" sz="2000" b="1" dirty="0">
                <a:solidFill>
                  <a:schemeClr val="tx2"/>
                </a:solidFill>
                <a:cs typeface="Arial" pitchFamily="34" charset="0"/>
              </a:rPr>
              <a:t>1º</a:t>
            </a:r>
          </a:p>
        </p:txBody>
      </p:sp>
      <p:sp>
        <p:nvSpPr>
          <p:cNvPr id="10" name="9 CuadroTexto"/>
          <p:cNvSpPr txBox="1"/>
          <p:nvPr/>
        </p:nvSpPr>
        <p:spPr>
          <a:xfrm>
            <a:off x="1353715" y="1854969"/>
            <a:ext cx="1471220" cy="400110"/>
          </a:xfrm>
          <a:prstGeom prst="rect">
            <a:avLst/>
          </a:prstGeom>
          <a:noFill/>
        </p:spPr>
        <p:txBody>
          <a:bodyPr wrap="square" rtlCol="0">
            <a:spAutoFit/>
          </a:bodyPr>
          <a:lstStyle/>
          <a:p>
            <a:r>
              <a:rPr lang="es-ES" sz="2000" b="1" dirty="0" smtClean="0"/>
              <a:t>China</a:t>
            </a:r>
            <a:endParaRPr lang="es-ES" sz="2000" b="1" dirty="0"/>
          </a:p>
        </p:txBody>
      </p:sp>
      <p:sp>
        <p:nvSpPr>
          <p:cNvPr id="12" name="11 CuadroTexto"/>
          <p:cNvSpPr txBox="1"/>
          <p:nvPr/>
        </p:nvSpPr>
        <p:spPr>
          <a:xfrm>
            <a:off x="3572981" y="1870804"/>
            <a:ext cx="2416422" cy="400110"/>
          </a:xfrm>
          <a:prstGeom prst="rect">
            <a:avLst/>
          </a:prstGeom>
          <a:noFill/>
        </p:spPr>
        <p:txBody>
          <a:bodyPr wrap="square" rtlCol="0">
            <a:spAutoFit/>
          </a:bodyPr>
          <a:lstStyle/>
          <a:p>
            <a:r>
              <a:rPr lang="es-ES" sz="2000" b="1" dirty="0" smtClean="0"/>
              <a:t>Estados Unidos</a:t>
            </a:r>
            <a:endParaRPr lang="es-ES" sz="2000" b="1" dirty="0"/>
          </a:p>
        </p:txBody>
      </p:sp>
      <p:sp>
        <p:nvSpPr>
          <p:cNvPr id="13" name="2 CuadroTexto"/>
          <p:cNvSpPr txBox="1"/>
          <p:nvPr/>
        </p:nvSpPr>
        <p:spPr>
          <a:xfrm>
            <a:off x="1047930" y="1335767"/>
            <a:ext cx="1867886"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b="1" dirty="0" smtClean="0">
                <a:solidFill>
                  <a:schemeClr val="tx2"/>
                </a:solidFill>
                <a:effectLst>
                  <a:outerShdw blurRad="38100" dist="38100" dir="2700000" algn="tl">
                    <a:srgbClr val="000000">
                      <a:alpha val="43137"/>
                    </a:srgbClr>
                  </a:outerShdw>
                </a:effectLst>
                <a:cs typeface="Arial" pitchFamily="34" charset="0"/>
              </a:rPr>
              <a:t>Tradicional</a:t>
            </a:r>
            <a:endParaRPr lang="es-PE" sz="2000" b="1" dirty="0">
              <a:solidFill>
                <a:schemeClr val="tx2"/>
              </a:solidFill>
              <a:effectLst>
                <a:outerShdw blurRad="38100" dist="38100" dir="2700000" algn="tl">
                  <a:srgbClr val="000000">
                    <a:alpha val="43137"/>
                  </a:srgbClr>
                </a:outerShdw>
              </a:effectLst>
              <a:cs typeface="Arial" pitchFamily="34" charset="0"/>
            </a:endParaRPr>
          </a:p>
        </p:txBody>
      </p:sp>
      <p:sp>
        <p:nvSpPr>
          <p:cNvPr id="14" name="2 CuadroTexto"/>
          <p:cNvSpPr txBox="1"/>
          <p:nvPr/>
        </p:nvSpPr>
        <p:spPr>
          <a:xfrm>
            <a:off x="3419872" y="1383708"/>
            <a:ext cx="2520279"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b="1" dirty="0" smtClean="0">
                <a:solidFill>
                  <a:schemeClr val="tx2"/>
                </a:solidFill>
                <a:effectLst>
                  <a:outerShdw blurRad="38100" dist="38100" dir="2700000" algn="tl">
                    <a:srgbClr val="000000">
                      <a:alpha val="43137"/>
                    </a:srgbClr>
                  </a:outerShdw>
                </a:effectLst>
                <a:cs typeface="Arial" pitchFamily="34" charset="0"/>
              </a:rPr>
              <a:t>No Tradicional</a:t>
            </a:r>
            <a:endParaRPr lang="es-PE" sz="2000" b="1" dirty="0">
              <a:solidFill>
                <a:schemeClr val="tx2"/>
              </a:solidFill>
              <a:effectLst>
                <a:outerShdw blurRad="38100" dist="38100" dir="2700000" algn="tl">
                  <a:srgbClr val="000000">
                    <a:alpha val="43137"/>
                  </a:srgbClr>
                </a:outerShdw>
              </a:effectLst>
              <a:cs typeface="Arial" pitchFamily="34" charset="0"/>
            </a:endParaRPr>
          </a:p>
        </p:txBody>
      </p:sp>
      <p:cxnSp>
        <p:nvCxnSpPr>
          <p:cNvPr id="15" name="14 Conector recto"/>
          <p:cNvCxnSpPr/>
          <p:nvPr/>
        </p:nvCxnSpPr>
        <p:spPr>
          <a:xfrm>
            <a:off x="3171098" y="1366657"/>
            <a:ext cx="0" cy="516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6149531" y="1335766"/>
            <a:ext cx="0" cy="5059296"/>
          </a:xfrm>
          <a:prstGeom prst="line">
            <a:avLst/>
          </a:prstGeom>
        </p:spPr>
        <p:style>
          <a:lnRef idx="1">
            <a:schemeClr val="accent1"/>
          </a:lnRef>
          <a:fillRef idx="0">
            <a:schemeClr val="accent1"/>
          </a:fillRef>
          <a:effectRef idx="0">
            <a:schemeClr val="accent1"/>
          </a:effectRef>
          <a:fontRef idx="minor">
            <a:schemeClr val="tx1"/>
          </a:fontRef>
        </p:style>
      </p:cxnSp>
      <p:sp>
        <p:nvSpPr>
          <p:cNvPr id="19" name="2 CuadroTexto"/>
          <p:cNvSpPr txBox="1"/>
          <p:nvPr/>
        </p:nvSpPr>
        <p:spPr>
          <a:xfrm>
            <a:off x="6896901" y="1342974"/>
            <a:ext cx="1120775"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b="1" dirty="0" smtClean="0">
                <a:solidFill>
                  <a:schemeClr val="tx2"/>
                </a:solidFill>
                <a:effectLst>
                  <a:outerShdw blurRad="38100" dist="38100" dir="2700000" algn="tl">
                    <a:srgbClr val="000000">
                      <a:alpha val="43137"/>
                    </a:srgbClr>
                  </a:outerShdw>
                </a:effectLst>
                <a:cs typeface="Arial" pitchFamily="34" charset="0"/>
              </a:rPr>
              <a:t>Total</a:t>
            </a:r>
            <a:endParaRPr lang="es-PE" sz="2000" b="1" dirty="0">
              <a:solidFill>
                <a:schemeClr val="tx2"/>
              </a:solidFill>
              <a:effectLst>
                <a:outerShdw blurRad="38100" dist="38100" dir="2700000" algn="tl">
                  <a:srgbClr val="000000">
                    <a:alpha val="43137"/>
                  </a:srgbClr>
                </a:outerShdw>
              </a:effectLst>
              <a:cs typeface="Arial" pitchFamily="34" charset="0"/>
            </a:endParaRPr>
          </a:p>
        </p:txBody>
      </p:sp>
      <p:sp>
        <p:nvSpPr>
          <p:cNvPr id="20" name="19 CuadroTexto"/>
          <p:cNvSpPr txBox="1"/>
          <p:nvPr/>
        </p:nvSpPr>
        <p:spPr>
          <a:xfrm>
            <a:off x="6676896" y="2738515"/>
            <a:ext cx="1541795" cy="400110"/>
          </a:xfrm>
          <a:prstGeom prst="rect">
            <a:avLst/>
          </a:prstGeom>
          <a:noFill/>
        </p:spPr>
        <p:txBody>
          <a:bodyPr wrap="square" rtlCol="0">
            <a:spAutoFit/>
          </a:bodyPr>
          <a:lstStyle/>
          <a:p>
            <a:pPr algn="ctr"/>
            <a:r>
              <a:rPr lang="es-ES" sz="2000" b="1" dirty="0" smtClean="0"/>
              <a:t>China</a:t>
            </a:r>
            <a:endParaRPr lang="es-ES" sz="2000" b="1" dirty="0"/>
          </a:p>
        </p:txBody>
      </p:sp>
      <p:sp>
        <p:nvSpPr>
          <p:cNvPr id="17" name="16 CuadroTexto"/>
          <p:cNvSpPr txBox="1"/>
          <p:nvPr/>
        </p:nvSpPr>
        <p:spPr>
          <a:xfrm>
            <a:off x="1043608" y="2204864"/>
            <a:ext cx="2180918" cy="369332"/>
          </a:xfrm>
          <a:prstGeom prst="rect">
            <a:avLst/>
          </a:prstGeom>
          <a:noFill/>
        </p:spPr>
        <p:txBody>
          <a:bodyPr wrap="none" rtlCol="0">
            <a:spAutoFit/>
          </a:bodyPr>
          <a:lstStyle/>
          <a:p>
            <a:r>
              <a:rPr lang="es-ES" dirty="0" smtClean="0"/>
              <a:t>US$ 4,306 / -11.0%</a:t>
            </a:r>
            <a:endParaRPr lang="es-ES" dirty="0"/>
          </a:p>
        </p:txBody>
      </p:sp>
      <p:sp>
        <p:nvSpPr>
          <p:cNvPr id="22" name="21 CuadroTexto"/>
          <p:cNvSpPr txBox="1"/>
          <p:nvPr/>
        </p:nvSpPr>
        <p:spPr>
          <a:xfrm>
            <a:off x="3779912" y="2276872"/>
            <a:ext cx="1988558" cy="369332"/>
          </a:xfrm>
          <a:prstGeom prst="rect">
            <a:avLst/>
          </a:prstGeom>
          <a:noFill/>
        </p:spPr>
        <p:txBody>
          <a:bodyPr wrap="none" rtlCol="0">
            <a:spAutoFit/>
          </a:bodyPr>
          <a:lstStyle/>
          <a:p>
            <a:r>
              <a:rPr lang="es-ES" dirty="0" smtClean="0"/>
              <a:t>US$ 1,611/ -1.6%</a:t>
            </a:r>
            <a:endParaRPr lang="es-ES" dirty="0"/>
          </a:p>
        </p:txBody>
      </p:sp>
      <p:sp>
        <p:nvSpPr>
          <p:cNvPr id="23" name="22 CuadroTexto"/>
          <p:cNvSpPr txBox="1"/>
          <p:nvPr/>
        </p:nvSpPr>
        <p:spPr>
          <a:xfrm>
            <a:off x="6588224" y="2204864"/>
            <a:ext cx="2191626" cy="369332"/>
          </a:xfrm>
          <a:prstGeom prst="rect">
            <a:avLst/>
          </a:prstGeom>
          <a:noFill/>
        </p:spPr>
        <p:txBody>
          <a:bodyPr wrap="none" rtlCol="0">
            <a:spAutoFit/>
          </a:bodyPr>
          <a:lstStyle/>
          <a:p>
            <a:r>
              <a:rPr lang="es-ES" dirty="0" smtClean="0"/>
              <a:t>US$ 4,797/ +20.3%</a:t>
            </a:r>
            <a:endParaRPr lang="es-ES" dirty="0"/>
          </a:p>
        </p:txBody>
      </p:sp>
      <p:sp>
        <p:nvSpPr>
          <p:cNvPr id="26" name="25 CuadroTexto"/>
          <p:cNvSpPr txBox="1"/>
          <p:nvPr/>
        </p:nvSpPr>
        <p:spPr>
          <a:xfrm>
            <a:off x="258457" y="2812866"/>
            <a:ext cx="908433" cy="400110"/>
          </a:xfrm>
          <a:prstGeom prst="rect">
            <a:avLst/>
          </a:prstGeom>
          <a:noFill/>
        </p:spPr>
        <p:txBody>
          <a:bodyPr wrap="square" rtlCol="0">
            <a:spAutoFit/>
          </a:bodyPr>
          <a:lstStyle/>
          <a:p>
            <a:r>
              <a:rPr lang="es-ES" sz="2000" b="1" dirty="0" smtClean="0">
                <a:solidFill>
                  <a:schemeClr val="tx2"/>
                </a:solidFill>
                <a:cs typeface="Arial" pitchFamily="34" charset="0"/>
              </a:rPr>
              <a:t>2º</a:t>
            </a:r>
            <a:endParaRPr lang="es-ES" sz="2000" b="1" dirty="0">
              <a:solidFill>
                <a:schemeClr val="tx2"/>
              </a:solidFill>
              <a:cs typeface="Arial" pitchFamily="34" charset="0"/>
            </a:endParaRPr>
          </a:p>
        </p:txBody>
      </p:sp>
      <p:sp>
        <p:nvSpPr>
          <p:cNvPr id="28" name="27 CuadroTexto"/>
          <p:cNvSpPr txBox="1"/>
          <p:nvPr/>
        </p:nvSpPr>
        <p:spPr>
          <a:xfrm>
            <a:off x="971600" y="3140968"/>
            <a:ext cx="2255746" cy="369332"/>
          </a:xfrm>
          <a:prstGeom prst="rect">
            <a:avLst/>
          </a:prstGeom>
          <a:noFill/>
        </p:spPr>
        <p:txBody>
          <a:bodyPr wrap="none" rtlCol="0">
            <a:spAutoFit/>
          </a:bodyPr>
          <a:lstStyle/>
          <a:p>
            <a:r>
              <a:rPr lang="es-ES" dirty="0" smtClean="0"/>
              <a:t>US$ 3,186 / +35.5%</a:t>
            </a:r>
            <a:endParaRPr lang="es-ES" dirty="0"/>
          </a:p>
        </p:txBody>
      </p:sp>
      <p:sp>
        <p:nvSpPr>
          <p:cNvPr id="30" name="29 CuadroTexto"/>
          <p:cNvSpPr txBox="1"/>
          <p:nvPr/>
        </p:nvSpPr>
        <p:spPr>
          <a:xfrm>
            <a:off x="3851920" y="3140968"/>
            <a:ext cx="1871025" cy="369332"/>
          </a:xfrm>
          <a:prstGeom prst="rect">
            <a:avLst/>
          </a:prstGeom>
          <a:noFill/>
        </p:spPr>
        <p:txBody>
          <a:bodyPr wrap="none" rtlCol="0">
            <a:spAutoFit/>
          </a:bodyPr>
          <a:lstStyle/>
          <a:p>
            <a:r>
              <a:rPr lang="es-ES" dirty="0" smtClean="0"/>
              <a:t>US$ 482/ +4.6%</a:t>
            </a:r>
            <a:endParaRPr lang="es-ES" dirty="0"/>
          </a:p>
        </p:txBody>
      </p:sp>
      <p:sp>
        <p:nvSpPr>
          <p:cNvPr id="31" name="30 CuadroTexto"/>
          <p:cNvSpPr txBox="1"/>
          <p:nvPr/>
        </p:nvSpPr>
        <p:spPr>
          <a:xfrm>
            <a:off x="6364891" y="1861738"/>
            <a:ext cx="2362781" cy="400110"/>
          </a:xfrm>
          <a:prstGeom prst="rect">
            <a:avLst/>
          </a:prstGeom>
          <a:noFill/>
        </p:spPr>
        <p:txBody>
          <a:bodyPr wrap="square" rtlCol="0">
            <a:spAutoFit/>
          </a:bodyPr>
          <a:lstStyle/>
          <a:p>
            <a:r>
              <a:rPr lang="es-ES" sz="2000" b="1" dirty="0" smtClean="0"/>
              <a:t>Estados Unidos</a:t>
            </a:r>
            <a:endParaRPr lang="es-ES" sz="2000" b="1" dirty="0"/>
          </a:p>
        </p:txBody>
      </p:sp>
      <p:sp>
        <p:nvSpPr>
          <p:cNvPr id="32" name="31 CuadroTexto"/>
          <p:cNvSpPr txBox="1"/>
          <p:nvPr/>
        </p:nvSpPr>
        <p:spPr>
          <a:xfrm>
            <a:off x="6588224" y="3140968"/>
            <a:ext cx="2005677" cy="369332"/>
          </a:xfrm>
          <a:prstGeom prst="rect">
            <a:avLst/>
          </a:prstGeom>
          <a:noFill/>
        </p:spPr>
        <p:txBody>
          <a:bodyPr wrap="none" rtlCol="0">
            <a:spAutoFit/>
          </a:bodyPr>
          <a:lstStyle/>
          <a:p>
            <a:r>
              <a:rPr lang="es-ES" dirty="0" smtClean="0"/>
              <a:t>US$ 4,547/ -9.9%</a:t>
            </a:r>
            <a:endParaRPr lang="es-ES" dirty="0"/>
          </a:p>
        </p:txBody>
      </p:sp>
      <p:sp>
        <p:nvSpPr>
          <p:cNvPr id="33" name="32 CuadroTexto"/>
          <p:cNvSpPr txBox="1"/>
          <p:nvPr/>
        </p:nvSpPr>
        <p:spPr>
          <a:xfrm>
            <a:off x="150570" y="6534836"/>
            <a:ext cx="2621230" cy="323165"/>
          </a:xfrm>
          <a:prstGeom prst="rect">
            <a:avLst/>
          </a:prstGeom>
          <a:noFill/>
        </p:spPr>
        <p:txBody>
          <a:bodyPr wrap="none" rtlCol="0">
            <a:spAutoFit/>
          </a:bodyPr>
          <a:lstStyle/>
          <a:p>
            <a:r>
              <a:rPr lang="es-ES" sz="1500" b="1" dirty="0" smtClean="0"/>
              <a:t>*Cifras en millones de US$</a:t>
            </a:r>
          </a:p>
        </p:txBody>
      </p:sp>
      <p:sp>
        <p:nvSpPr>
          <p:cNvPr id="36" name="35 CuadroTexto"/>
          <p:cNvSpPr txBox="1"/>
          <p:nvPr/>
        </p:nvSpPr>
        <p:spPr>
          <a:xfrm>
            <a:off x="249591" y="3748970"/>
            <a:ext cx="641042" cy="400110"/>
          </a:xfrm>
          <a:prstGeom prst="rect">
            <a:avLst/>
          </a:prstGeom>
          <a:noFill/>
        </p:spPr>
        <p:txBody>
          <a:bodyPr wrap="square" rtlCol="0">
            <a:spAutoFit/>
          </a:bodyPr>
          <a:lstStyle/>
          <a:p>
            <a:r>
              <a:rPr lang="es-ES" sz="2000" b="1" dirty="0">
                <a:solidFill>
                  <a:schemeClr val="tx2"/>
                </a:solidFill>
                <a:cs typeface="Arial" pitchFamily="34" charset="0"/>
              </a:rPr>
              <a:t>3</a:t>
            </a:r>
            <a:r>
              <a:rPr lang="es-ES" sz="2000" b="1" dirty="0" smtClean="0">
                <a:solidFill>
                  <a:schemeClr val="tx2"/>
                </a:solidFill>
                <a:cs typeface="Arial" pitchFamily="34" charset="0"/>
              </a:rPr>
              <a:t>º</a:t>
            </a:r>
            <a:endParaRPr lang="es-ES" sz="2000" b="1" dirty="0">
              <a:solidFill>
                <a:schemeClr val="tx2"/>
              </a:solidFill>
              <a:cs typeface="Arial" pitchFamily="34" charset="0"/>
            </a:endParaRPr>
          </a:p>
        </p:txBody>
      </p:sp>
      <p:sp>
        <p:nvSpPr>
          <p:cNvPr id="42" name="41 CuadroTexto"/>
          <p:cNvSpPr txBox="1"/>
          <p:nvPr/>
        </p:nvSpPr>
        <p:spPr>
          <a:xfrm>
            <a:off x="899592" y="4077072"/>
            <a:ext cx="2116798" cy="369332"/>
          </a:xfrm>
          <a:prstGeom prst="rect">
            <a:avLst/>
          </a:prstGeom>
          <a:noFill/>
        </p:spPr>
        <p:txBody>
          <a:bodyPr wrap="none" rtlCol="0">
            <a:spAutoFit/>
          </a:bodyPr>
          <a:lstStyle/>
          <a:p>
            <a:r>
              <a:rPr lang="es-ES" dirty="0" smtClean="0"/>
              <a:t>US$ 2,117/ -39.6%</a:t>
            </a:r>
            <a:endParaRPr lang="es-ES" dirty="0"/>
          </a:p>
        </p:txBody>
      </p:sp>
      <p:sp>
        <p:nvSpPr>
          <p:cNvPr id="43" name="42 CuadroTexto"/>
          <p:cNvSpPr txBox="1"/>
          <p:nvPr/>
        </p:nvSpPr>
        <p:spPr>
          <a:xfrm>
            <a:off x="3171299" y="5529021"/>
            <a:ext cx="2998547" cy="400110"/>
          </a:xfrm>
          <a:prstGeom prst="rect">
            <a:avLst/>
          </a:prstGeom>
          <a:noFill/>
        </p:spPr>
        <p:txBody>
          <a:bodyPr wrap="square" rtlCol="0">
            <a:spAutoFit/>
          </a:bodyPr>
          <a:lstStyle/>
          <a:p>
            <a:pPr algn="ctr"/>
            <a:r>
              <a:rPr lang="es-ES" sz="2000" b="1" dirty="0" smtClean="0"/>
              <a:t>Colombia</a:t>
            </a:r>
            <a:endParaRPr lang="es-ES" sz="2000" b="1" dirty="0"/>
          </a:p>
        </p:txBody>
      </p:sp>
      <p:sp>
        <p:nvSpPr>
          <p:cNvPr id="44" name="43 CuadroTexto"/>
          <p:cNvSpPr txBox="1"/>
          <p:nvPr/>
        </p:nvSpPr>
        <p:spPr>
          <a:xfrm>
            <a:off x="3923928" y="4077072"/>
            <a:ext cx="1813317" cy="369332"/>
          </a:xfrm>
          <a:prstGeom prst="rect">
            <a:avLst/>
          </a:prstGeom>
          <a:noFill/>
        </p:spPr>
        <p:txBody>
          <a:bodyPr wrap="none" rtlCol="0">
            <a:spAutoFit/>
          </a:bodyPr>
          <a:lstStyle/>
          <a:p>
            <a:r>
              <a:rPr lang="es-ES" dirty="0" smtClean="0"/>
              <a:t>US$ 475/ -1.7%</a:t>
            </a:r>
            <a:endParaRPr lang="es-ES" dirty="0"/>
          </a:p>
        </p:txBody>
      </p:sp>
      <p:sp>
        <p:nvSpPr>
          <p:cNvPr id="45" name="44 CuadroTexto"/>
          <p:cNvSpPr txBox="1"/>
          <p:nvPr/>
        </p:nvSpPr>
        <p:spPr>
          <a:xfrm>
            <a:off x="6974580" y="3676916"/>
            <a:ext cx="1014019" cy="400110"/>
          </a:xfrm>
          <a:prstGeom prst="rect">
            <a:avLst/>
          </a:prstGeom>
          <a:noFill/>
        </p:spPr>
        <p:txBody>
          <a:bodyPr wrap="square" rtlCol="0">
            <a:spAutoFit/>
          </a:bodyPr>
          <a:lstStyle/>
          <a:p>
            <a:r>
              <a:rPr lang="es-ES" sz="2000" b="1" dirty="0" smtClean="0"/>
              <a:t>Suiza</a:t>
            </a:r>
            <a:endParaRPr lang="es-ES" sz="2000" b="1" dirty="0"/>
          </a:p>
        </p:txBody>
      </p:sp>
      <p:sp>
        <p:nvSpPr>
          <p:cNvPr id="46" name="45 CuadroTexto"/>
          <p:cNvSpPr txBox="1"/>
          <p:nvPr/>
        </p:nvSpPr>
        <p:spPr>
          <a:xfrm>
            <a:off x="6516216" y="4077072"/>
            <a:ext cx="2133918" cy="369332"/>
          </a:xfrm>
          <a:prstGeom prst="rect">
            <a:avLst/>
          </a:prstGeom>
          <a:noFill/>
        </p:spPr>
        <p:txBody>
          <a:bodyPr wrap="none" rtlCol="0">
            <a:spAutoFit/>
          </a:bodyPr>
          <a:lstStyle/>
          <a:p>
            <a:r>
              <a:rPr lang="es-ES" dirty="0" smtClean="0"/>
              <a:t>US$ 2,123/ -39.9%</a:t>
            </a:r>
            <a:endParaRPr lang="es-ES" dirty="0"/>
          </a:p>
        </p:txBody>
      </p:sp>
      <p:sp>
        <p:nvSpPr>
          <p:cNvPr id="48" name="47 CuadroTexto"/>
          <p:cNvSpPr txBox="1"/>
          <p:nvPr/>
        </p:nvSpPr>
        <p:spPr>
          <a:xfrm>
            <a:off x="237963" y="4757082"/>
            <a:ext cx="641042" cy="400110"/>
          </a:xfrm>
          <a:prstGeom prst="rect">
            <a:avLst/>
          </a:prstGeom>
          <a:noFill/>
        </p:spPr>
        <p:txBody>
          <a:bodyPr wrap="square" rtlCol="0">
            <a:spAutoFit/>
          </a:bodyPr>
          <a:lstStyle/>
          <a:p>
            <a:r>
              <a:rPr lang="es-ES" sz="2000" b="1" dirty="0" smtClean="0">
                <a:solidFill>
                  <a:schemeClr val="tx2"/>
                </a:solidFill>
                <a:cs typeface="Arial" pitchFamily="34" charset="0"/>
              </a:rPr>
              <a:t>4º</a:t>
            </a:r>
            <a:endParaRPr lang="es-ES" sz="2000" b="1" dirty="0">
              <a:solidFill>
                <a:schemeClr val="tx2"/>
              </a:solidFill>
              <a:cs typeface="Arial" pitchFamily="34" charset="0"/>
            </a:endParaRPr>
          </a:p>
        </p:txBody>
      </p:sp>
      <p:sp>
        <p:nvSpPr>
          <p:cNvPr id="49" name="48 CuadroTexto"/>
          <p:cNvSpPr txBox="1"/>
          <p:nvPr/>
        </p:nvSpPr>
        <p:spPr>
          <a:xfrm>
            <a:off x="220149" y="5621178"/>
            <a:ext cx="641042" cy="400110"/>
          </a:xfrm>
          <a:prstGeom prst="rect">
            <a:avLst/>
          </a:prstGeom>
          <a:noFill/>
        </p:spPr>
        <p:txBody>
          <a:bodyPr wrap="square" rtlCol="0">
            <a:spAutoFit/>
          </a:bodyPr>
          <a:lstStyle/>
          <a:p>
            <a:r>
              <a:rPr lang="es-ES" sz="2000" b="1" dirty="0" smtClean="0">
                <a:solidFill>
                  <a:schemeClr val="tx2"/>
                </a:solidFill>
                <a:cs typeface="Arial" pitchFamily="34" charset="0"/>
              </a:rPr>
              <a:t>5º</a:t>
            </a:r>
            <a:endParaRPr lang="es-ES" sz="2000" b="1" dirty="0">
              <a:solidFill>
                <a:schemeClr val="tx2"/>
              </a:solidFill>
              <a:cs typeface="Arial" pitchFamily="34" charset="0"/>
            </a:endParaRPr>
          </a:p>
        </p:txBody>
      </p:sp>
      <p:sp>
        <p:nvSpPr>
          <p:cNvPr id="52" name="51 CuadroTexto"/>
          <p:cNvSpPr txBox="1"/>
          <p:nvPr/>
        </p:nvSpPr>
        <p:spPr>
          <a:xfrm>
            <a:off x="1200032" y="4737993"/>
            <a:ext cx="1309017" cy="400110"/>
          </a:xfrm>
          <a:prstGeom prst="rect">
            <a:avLst/>
          </a:prstGeom>
          <a:noFill/>
        </p:spPr>
        <p:txBody>
          <a:bodyPr wrap="square" rtlCol="0">
            <a:spAutoFit/>
          </a:bodyPr>
          <a:lstStyle/>
          <a:p>
            <a:r>
              <a:rPr lang="es-ES" sz="2000" b="1" dirty="0" smtClean="0"/>
              <a:t>Canadá</a:t>
            </a:r>
            <a:endParaRPr lang="es-ES" sz="2000" b="1" dirty="0"/>
          </a:p>
        </p:txBody>
      </p:sp>
      <p:sp>
        <p:nvSpPr>
          <p:cNvPr id="53" name="52 CuadroTexto"/>
          <p:cNvSpPr txBox="1"/>
          <p:nvPr/>
        </p:nvSpPr>
        <p:spPr>
          <a:xfrm>
            <a:off x="1043608" y="5085184"/>
            <a:ext cx="2133918" cy="369332"/>
          </a:xfrm>
          <a:prstGeom prst="rect">
            <a:avLst/>
          </a:prstGeom>
          <a:noFill/>
        </p:spPr>
        <p:txBody>
          <a:bodyPr wrap="none" rtlCol="0">
            <a:spAutoFit/>
          </a:bodyPr>
          <a:lstStyle/>
          <a:p>
            <a:r>
              <a:rPr lang="es-ES" dirty="0" smtClean="0"/>
              <a:t>US$ 1,700/ -23.6%</a:t>
            </a:r>
            <a:endParaRPr lang="es-ES" dirty="0"/>
          </a:p>
        </p:txBody>
      </p:sp>
      <p:sp>
        <p:nvSpPr>
          <p:cNvPr id="54" name="53 CuadroTexto"/>
          <p:cNvSpPr txBox="1"/>
          <p:nvPr/>
        </p:nvSpPr>
        <p:spPr>
          <a:xfrm>
            <a:off x="1281924" y="5656398"/>
            <a:ext cx="1193983" cy="400110"/>
          </a:xfrm>
          <a:prstGeom prst="rect">
            <a:avLst/>
          </a:prstGeom>
          <a:noFill/>
        </p:spPr>
        <p:txBody>
          <a:bodyPr wrap="square" rtlCol="0">
            <a:spAutoFit/>
          </a:bodyPr>
          <a:lstStyle/>
          <a:p>
            <a:r>
              <a:rPr lang="es-ES" sz="2000" b="1" dirty="0" smtClean="0"/>
              <a:t>Japón</a:t>
            </a:r>
            <a:endParaRPr lang="es-ES" sz="2000" b="1" dirty="0"/>
          </a:p>
        </p:txBody>
      </p:sp>
      <p:sp>
        <p:nvSpPr>
          <p:cNvPr id="55" name="54 CuadroTexto"/>
          <p:cNvSpPr txBox="1"/>
          <p:nvPr/>
        </p:nvSpPr>
        <p:spPr>
          <a:xfrm>
            <a:off x="899592" y="5949280"/>
            <a:ext cx="2133918" cy="369332"/>
          </a:xfrm>
          <a:prstGeom prst="rect">
            <a:avLst/>
          </a:prstGeom>
          <a:noFill/>
        </p:spPr>
        <p:txBody>
          <a:bodyPr wrap="none" rtlCol="0">
            <a:spAutoFit/>
          </a:bodyPr>
          <a:lstStyle/>
          <a:p>
            <a:r>
              <a:rPr lang="es-ES" dirty="0" smtClean="0"/>
              <a:t>US$ 1,374/ -15.1%</a:t>
            </a:r>
            <a:endParaRPr lang="es-ES" dirty="0"/>
          </a:p>
        </p:txBody>
      </p:sp>
      <p:sp>
        <p:nvSpPr>
          <p:cNvPr id="56" name="55 CuadroTexto"/>
          <p:cNvSpPr txBox="1"/>
          <p:nvPr/>
        </p:nvSpPr>
        <p:spPr>
          <a:xfrm>
            <a:off x="3185143" y="3676917"/>
            <a:ext cx="2998547" cy="400110"/>
          </a:xfrm>
          <a:prstGeom prst="rect">
            <a:avLst/>
          </a:prstGeom>
          <a:noFill/>
        </p:spPr>
        <p:txBody>
          <a:bodyPr wrap="square" rtlCol="0">
            <a:spAutoFit/>
          </a:bodyPr>
          <a:lstStyle/>
          <a:p>
            <a:pPr algn="ctr"/>
            <a:r>
              <a:rPr lang="es-ES" sz="2000" b="1" dirty="0" smtClean="0"/>
              <a:t>Ecuador</a:t>
            </a:r>
            <a:endParaRPr lang="es-ES" sz="2000" b="1" dirty="0"/>
          </a:p>
        </p:txBody>
      </p:sp>
      <p:sp>
        <p:nvSpPr>
          <p:cNvPr id="57" name="56 CuadroTexto"/>
          <p:cNvSpPr txBox="1"/>
          <p:nvPr/>
        </p:nvSpPr>
        <p:spPr>
          <a:xfrm>
            <a:off x="3160463" y="2735230"/>
            <a:ext cx="2998547" cy="400110"/>
          </a:xfrm>
          <a:prstGeom prst="rect">
            <a:avLst/>
          </a:prstGeom>
          <a:noFill/>
        </p:spPr>
        <p:txBody>
          <a:bodyPr wrap="square" rtlCol="0">
            <a:spAutoFit/>
          </a:bodyPr>
          <a:lstStyle/>
          <a:p>
            <a:pPr algn="ctr"/>
            <a:r>
              <a:rPr lang="es-ES" sz="2000" b="1" dirty="0" smtClean="0"/>
              <a:t>Chile</a:t>
            </a:r>
            <a:endParaRPr lang="es-ES" sz="2000" b="1" dirty="0"/>
          </a:p>
        </p:txBody>
      </p:sp>
      <p:sp>
        <p:nvSpPr>
          <p:cNvPr id="59" name="58 CuadroTexto"/>
          <p:cNvSpPr txBox="1"/>
          <p:nvPr/>
        </p:nvSpPr>
        <p:spPr>
          <a:xfrm>
            <a:off x="3851920" y="5013176"/>
            <a:ext cx="1941557" cy="369332"/>
          </a:xfrm>
          <a:prstGeom prst="rect">
            <a:avLst/>
          </a:prstGeom>
          <a:noFill/>
        </p:spPr>
        <p:txBody>
          <a:bodyPr wrap="none" rtlCol="0">
            <a:spAutoFit/>
          </a:bodyPr>
          <a:lstStyle/>
          <a:p>
            <a:r>
              <a:rPr lang="es-ES" dirty="0" smtClean="0"/>
              <a:t>US$ 447/ -43.9%</a:t>
            </a:r>
            <a:endParaRPr lang="es-ES" dirty="0"/>
          </a:p>
        </p:txBody>
      </p:sp>
      <p:sp>
        <p:nvSpPr>
          <p:cNvPr id="60" name="59 CuadroTexto"/>
          <p:cNvSpPr txBox="1"/>
          <p:nvPr/>
        </p:nvSpPr>
        <p:spPr>
          <a:xfrm>
            <a:off x="3923928" y="5949280"/>
            <a:ext cx="1924438" cy="369332"/>
          </a:xfrm>
          <a:prstGeom prst="rect">
            <a:avLst/>
          </a:prstGeom>
          <a:noFill/>
        </p:spPr>
        <p:txBody>
          <a:bodyPr wrap="none" rtlCol="0">
            <a:spAutoFit/>
          </a:bodyPr>
          <a:lstStyle/>
          <a:p>
            <a:r>
              <a:rPr lang="es-ES" dirty="0" smtClean="0"/>
              <a:t>US$ 447/ -11.4%</a:t>
            </a:r>
            <a:endParaRPr lang="es-ES" dirty="0"/>
          </a:p>
        </p:txBody>
      </p:sp>
      <p:sp>
        <p:nvSpPr>
          <p:cNvPr id="61" name="60 CuadroTexto"/>
          <p:cNvSpPr txBox="1"/>
          <p:nvPr/>
        </p:nvSpPr>
        <p:spPr>
          <a:xfrm>
            <a:off x="6802780" y="4679710"/>
            <a:ext cx="1309017" cy="400110"/>
          </a:xfrm>
          <a:prstGeom prst="rect">
            <a:avLst/>
          </a:prstGeom>
          <a:noFill/>
        </p:spPr>
        <p:txBody>
          <a:bodyPr wrap="square" rtlCol="0">
            <a:spAutoFit/>
          </a:bodyPr>
          <a:lstStyle/>
          <a:p>
            <a:r>
              <a:rPr lang="es-ES" sz="2000" b="1" dirty="0" smtClean="0"/>
              <a:t>Canadá</a:t>
            </a:r>
            <a:endParaRPr lang="es-ES" sz="2000" b="1" dirty="0"/>
          </a:p>
        </p:txBody>
      </p:sp>
      <p:sp>
        <p:nvSpPr>
          <p:cNvPr id="62" name="61 CuadroTexto"/>
          <p:cNvSpPr txBox="1"/>
          <p:nvPr/>
        </p:nvSpPr>
        <p:spPr>
          <a:xfrm>
            <a:off x="6516216" y="5013176"/>
            <a:ext cx="2198038" cy="369332"/>
          </a:xfrm>
          <a:prstGeom prst="rect">
            <a:avLst/>
          </a:prstGeom>
          <a:noFill/>
        </p:spPr>
        <p:txBody>
          <a:bodyPr wrap="none" rtlCol="0">
            <a:spAutoFit/>
          </a:bodyPr>
          <a:lstStyle/>
          <a:p>
            <a:r>
              <a:rPr lang="es-ES" dirty="0" smtClean="0"/>
              <a:t>US$ 1,779 / -22.4%</a:t>
            </a:r>
            <a:endParaRPr lang="es-ES" dirty="0"/>
          </a:p>
        </p:txBody>
      </p:sp>
      <p:sp>
        <p:nvSpPr>
          <p:cNvPr id="63" name="62 CuadroTexto"/>
          <p:cNvSpPr txBox="1"/>
          <p:nvPr/>
        </p:nvSpPr>
        <p:spPr>
          <a:xfrm>
            <a:off x="6516216" y="5949280"/>
            <a:ext cx="2198038" cy="369332"/>
          </a:xfrm>
          <a:prstGeom prst="rect">
            <a:avLst/>
          </a:prstGeom>
          <a:noFill/>
        </p:spPr>
        <p:txBody>
          <a:bodyPr wrap="none" rtlCol="0">
            <a:spAutoFit/>
          </a:bodyPr>
          <a:lstStyle/>
          <a:p>
            <a:r>
              <a:rPr lang="es-ES" dirty="0" smtClean="0"/>
              <a:t>US$ 1,462 / -14.2%</a:t>
            </a:r>
            <a:endParaRPr lang="es-ES" dirty="0"/>
          </a:p>
        </p:txBody>
      </p:sp>
      <p:sp>
        <p:nvSpPr>
          <p:cNvPr id="64" name="63 CuadroTexto"/>
          <p:cNvSpPr txBox="1"/>
          <p:nvPr/>
        </p:nvSpPr>
        <p:spPr>
          <a:xfrm>
            <a:off x="6904435" y="5627058"/>
            <a:ext cx="982265" cy="400110"/>
          </a:xfrm>
          <a:prstGeom prst="rect">
            <a:avLst/>
          </a:prstGeom>
          <a:noFill/>
        </p:spPr>
        <p:txBody>
          <a:bodyPr wrap="square" rtlCol="0">
            <a:spAutoFit/>
          </a:bodyPr>
          <a:lstStyle/>
          <a:p>
            <a:r>
              <a:rPr lang="es-ES" sz="2000" b="1" dirty="0" smtClean="0"/>
              <a:t>Japón</a:t>
            </a:r>
            <a:endParaRPr lang="es-ES" sz="2000" b="1" dirty="0"/>
          </a:p>
        </p:txBody>
      </p:sp>
      <p:sp>
        <p:nvSpPr>
          <p:cNvPr id="47" name="46 CuadroTexto"/>
          <p:cNvSpPr txBox="1"/>
          <p:nvPr/>
        </p:nvSpPr>
        <p:spPr>
          <a:xfrm>
            <a:off x="854220" y="2772456"/>
            <a:ext cx="2306243" cy="400110"/>
          </a:xfrm>
          <a:prstGeom prst="rect">
            <a:avLst/>
          </a:prstGeom>
          <a:noFill/>
        </p:spPr>
        <p:txBody>
          <a:bodyPr wrap="square" rtlCol="0">
            <a:spAutoFit/>
          </a:bodyPr>
          <a:lstStyle/>
          <a:p>
            <a:pPr algn="ctr"/>
            <a:r>
              <a:rPr lang="es-ES" sz="2000" b="1" dirty="0" smtClean="0"/>
              <a:t>Estados Unidos</a:t>
            </a:r>
            <a:endParaRPr lang="es-ES" sz="2000" b="1" dirty="0"/>
          </a:p>
        </p:txBody>
      </p:sp>
      <p:sp>
        <p:nvSpPr>
          <p:cNvPr id="50" name="49 CuadroTexto"/>
          <p:cNvSpPr txBox="1"/>
          <p:nvPr/>
        </p:nvSpPr>
        <p:spPr>
          <a:xfrm>
            <a:off x="1347531" y="3707130"/>
            <a:ext cx="1014019" cy="400110"/>
          </a:xfrm>
          <a:prstGeom prst="rect">
            <a:avLst/>
          </a:prstGeom>
          <a:noFill/>
        </p:spPr>
        <p:txBody>
          <a:bodyPr wrap="square" rtlCol="0">
            <a:spAutoFit/>
          </a:bodyPr>
          <a:lstStyle/>
          <a:p>
            <a:r>
              <a:rPr lang="es-ES" sz="2000" b="1" dirty="0" smtClean="0"/>
              <a:t>Suiza</a:t>
            </a:r>
            <a:endParaRPr lang="es-ES" sz="2000" b="1" dirty="0"/>
          </a:p>
        </p:txBody>
      </p:sp>
      <p:sp>
        <p:nvSpPr>
          <p:cNvPr id="51" name="50 CuadroTexto"/>
          <p:cNvSpPr txBox="1"/>
          <p:nvPr/>
        </p:nvSpPr>
        <p:spPr>
          <a:xfrm>
            <a:off x="3185143" y="4694798"/>
            <a:ext cx="2998547" cy="400110"/>
          </a:xfrm>
          <a:prstGeom prst="rect">
            <a:avLst/>
          </a:prstGeom>
          <a:noFill/>
        </p:spPr>
        <p:txBody>
          <a:bodyPr wrap="square" rtlCol="0">
            <a:spAutoFit/>
          </a:bodyPr>
          <a:lstStyle/>
          <a:p>
            <a:pPr algn="ctr"/>
            <a:r>
              <a:rPr lang="es-ES" sz="2000" b="1" dirty="0" smtClean="0"/>
              <a:t>Venezuela</a:t>
            </a:r>
            <a:endParaRPr lang="es-ES" sz="2000" b="1" dirty="0"/>
          </a:p>
        </p:txBody>
      </p:sp>
      <p:sp>
        <p:nvSpPr>
          <p:cNvPr id="58" name="2 CuadroTexto"/>
          <p:cNvSpPr txBox="1"/>
          <p:nvPr/>
        </p:nvSpPr>
        <p:spPr>
          <a:xfrm>
            <a:off x="647340" y="332656"/>
            <a:ext cx="8496660" cy="400110"/>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defRPr/>
            </a:pPr>
            <a:r>
              <a:rPr lang="es-PE" sz="2000" dirty="0" smtClean="0">
                <a:effectLst>
                  <a:outerShdw blurRad="38100" dist="38100" dir="2700000" algn="tl">
                    <a:srgbClr val="000000">
                      <a:alpha val="43137"/>
                    </a:srgbClr>
                  </a:outerShdw>
                </a:effectLst>
                <a:cs typeface="Arial" pitchFamily="34" charset="0"/>
              </a:rPr>
              <a:t>Principales mercados</a:t>
            </a:r>
            <a:endParaRPr lang="es-PE" sz="2000"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410852571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p:cNvSpPr/>
          <p:nvPr/>
        </p:nvSpPr>
        <p:spPr>
          <a:xfrm>
            <a:off x="611188" y="1412776"/>
            <a:ext cx="8065268" cy="2131203"/>
          </a:xfrm>
          <a:prstGeom prst="rect">
            <a:avLst/>
          </a:prstGeom>
          <a:solidFill>
            <a:schemeClr val="bg1"/>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Rectángulo 1"/>
          <p:cNvSpPr/>
          <p:nvPr/>
        </p:nvSpPr>
        <p:spPr>
          <a:xfrm>
            <a:off x="467544" y="404664"/>
            <a:ext cx="2521459" cy="461665"/>
          </a:xfrm>
          <a:prstGeom prst="rect">
            <a:avLst/>
          </a:prstGeom>
        </p:spPr>
        <p:txBody>
          <a:bodyPr wrap="none">
            <a:spAutoFit/>
          </a:bodyPr>
          <a:lstStyle/>
          <a:p>
            <a:r>
              <a:rPr lang="es-PE" sz="2400" b="1" dirty="0" smtClean="0">
                <a:solidFill>
                  <a:schemeClr val="tx2"/>
                </a:solidFill>
                <a:effectLst>
                  <a:outerShdw blurRad="38100" dist="38100" dir="2700000" algn="tl">
                    <a:srgbClr val="000000">
                      <a:alpha val="43137"/>
                    </a:srgbClr>
                  </a:outerShdw>
                </a:effectLst>
                <a:cs typeface="Arial" pitchFamily="34" charset="0"/>
              </a:rPr>
              <a:t>EXPORTACIÓN:</a:t>
            </a:r>
            <a:endParaRPr lang="es-ES" sz="2400" dirty="0">
              <a:solidFill>
                <a:schemeClr val="tx2"/>
              </a:solidFill>
            </a:endParaRPr>
          </a:p>
        </p:txBody>
      </p:sp>
      <p:sp>
        <p:nvSpPr>
          <p:cNvPr id="3" name="Rectángulo 2"/>
          <p:cNvSpPr/>
          <p:nvPr/>
        </p:nvSpPr>
        <p:spPr>
          <a:xfrm>
            <a:off x="1289281" y="1742038"/>
            <a:ext cx="1655132" cy="369332"/>
          </a:xfrm>
          <a:prstGeom prst="rect">
            <a:avLst/>
          </a:prstGeom>
        </p:spPr>
        <p:txBody>
          <a:bodyPr wrap="none">
            <a:spAutoFit/>
          </a:bodyPr>
          <a:lstStyle/>
          <a:p>
            <a:pPr algn="r"/>
            <a:r>
              <a:rPr lang="es-PE" b="1" dirty="0" smtClean="0"/>
              <a:t>Total MUNDO</a:t>
            </a:r>
          </a:p>
        </p:txBody>
      </p:sp>
      <p:sp>
        <p:nvSpPr>
          <p:cNvPr id="4" name="Rectángulo 3"/>
          <p:cNvSpPr/>
          <p:nvPr/>
        </p:nvSpPr>
        <p:spPr>
          <a:xfrm>
            <a:off x="2944413" y="1556792"/>
            <a:ext cx="4095993" cy="307777"/>
          </a:xfrm>
          <a:prstGeom prst="rect">
            <a:avLst/>
          </a:prstGeom>
        </p:spPr>
        <p:txBody>
          <a:bodyPr wrap="none">
            <a:spAutoFit/>
          </a:bodyPr>
          <a:lstStyle/>
          <a:p>
            <a:r>
              <a:rPr lang="es-PE" sz="1400" dirty="0" smtClean="0"/>
              <a:t>Exportaciones de mercancías: US$ 18.3 billones </a:t>
            </a:r>
            <a:endParaRPr lang="es-ES" sz="1400" dirty="0"/>
          </a:p>
        </p:txBody>
      </p:sp>
      <p:sp>
        <p:nvSpPr>
          <p:cNvPr id="6" name="Rectángulo 5"/>
          <p:cNvSpPr/>
          <p:nvPr/>
        </p:nvSpPr>
        <p:spPr>
          <a:xfrm>
            <a:off x="2944413" y="1926124"/>
            <a:ext cx="4774064" cy="307777"/>
          </a:xfrm>
          <a:prstGeom prst="rect">
            <a:avLst/>
          </a:prstGeom>
        </p:spPr>
        <p:txBody>
          <a:bodyPr wrap="none">
            <a:spAutoFit/>
          </a:bodyPr>
          <a:lstStyle/>
          <a:p>
            <a:r>
              <a:rPr lang="es-PE" sz="1400" dirty="0" smtClean="0"/>
              <a:t>Exportaciones de servicios comerciales: US$ 4.3 billones </a:t>
            </a:r>
            <a:endParaRPr lang="es-ES" sz="1400" dirty="0"/>
          </a:p>
        </p:txBody>
      </p:sp>
      <p:sp>
        <p:nvSpPr>
          <p:cNvPr id="7" name="Rectángulo 6"/>
          <p:cNvSpPr/>
          <p:nvPr/>
        </p:nvSpPr>
        <p:spPr>
          <a:xfrm>
            <a:off x="3131840" y="406405"/>
            <a:ext cx="5544615" cy="923330"/>
          </a:xfrm>
          <a:prstGeom prst="rect">
            <a:avLst/>
          </a:prstGeom>
        </p:spPr>
        <p:txBody>
          <a:bodyPr wrap="square">
            <a:spAutoFit/>
          </a:bodyPr>
          <a:lstStyle/>
          <a:p>
            <a:pPr algn="just"/>
            <a:r>
              <a:rPr lang="es-PE" i="1" dirty="0" smtClean="0"/>
              <a:t>- El comercio total creció 2%, respecto al año anterior.</a:t>
            </a:r>
          </a:p>
          <a:p>
            <a:pPr algn="just"/>
            <a:r>
              <a:rPr lang="es-PE" i="1" dirty="0" smtClean="0"/>
              <a:t>- En 2013 crecería en 2.9%</a:t>
            </a:r>
            <a:endParaRPr lang="es-ES" i="1" dirty="0"/>
          </a:p>
        </p:txBody>
      </p:sp>
      <p:sp>
        <p:nvSpPr>
          <p:cNvPr id="11" name="Rectángulo 10"/>
          <p:cNvSpPr/>
          <p:nvPr/>
        </p:nvSpPr>
        <p:spPr>
          <a:xfrm>
            <a:off x="755576" y="3573016"/>
            <a:ext cx="2089355" cy="307777"/>
          </a:xfrm>
          <a:prstGeom prst="rect">
            <a:avLst/>
          </a:prstGeom>
        </p:spPr>
        <p:txBody>
          <a:bodyPr wrap="none">
            <a:spAutoFit/>
          </a:bodyPr>
          <a:lstStyle/>
          <a:p>
            <a:r>
              <a:rPr lang="es-PE" sz="1400" dirty="0" smtClean="0"/>
              <a:t>Fuente: OMC, PROMPERÚ</a:t>
            </a:r>
            <a:endParaRPr lang="es-ES" sz="1400" dirty="0"/>
          </a:p>
        </p:txBody>
      </p:sp>
      <p:sp>
        <p:nvSpPr>
          <p:cNvPr id="18" name="Rectángulo 2"/>
          <p:cNvSpPr/>
          <p:nvPr/>
        </p:nvSpPr>
        <p:spPr>
          <a:xfrm>
            <a:off x="1326811" y="2740858"/>
            <a:ext cx="1424301" cy="369332"/>
          </a:xfrm>
          <a:prstGeom prst="rect">
            <a:avLst/>
          </a:prstGeom>
        </p:spPr>
        <p:txBody>
          <a:bodyPr wrap="none">
            <a:spAutoFit/>
          </a:bodyPr>
          <a:lstStyle/>
          <a:p>
            <a:r>
              <a:rPr lang="es-PE" b="1" dirty="0" smtClean="0"/>
              <a:t>Total PERÚ</a:t>
            </a:r>
          </a:p>
        </p:txBody>
      </p:sp>
      <p:sp>
        <p:nvSpPr>
          <p:cNvPr id="19" name="Rectángulo 3"/>
          <p:cNvSpPr/>
          <p:nvPr/>
        </p:nvSpPr>
        <p:spPr>
          <a:xfrm>
            <a:off x="2946618" y="2564904"/>
            <a:ext cx="4294765" cy="307777"/>
          </a:xfrm>
          <a:prstGeom prst="rect">
            <a:avLst/>
          </a:prstGeom>
        </p:spPr>
        <p:txBody>
          <a:bodyPr wrap="none">
            <a:spAutoFit/>
          </a:bodyPr>
          <a:lstStyle/>
          <a:p>
            <a:r>
              <a:rPr lang="es-PE" sz="1400" dirty="0" smtClean="0"/>
              <a:t>Exportaciones de mercancías: US$ 46,332 millones</a:t>
            </a:r>
            <a:endParaRPr lang="es-ES" sz="1400" dirty="0"/>
          </a:p>
        </p:txBody>
      </p:sp>
      <p:sp>
        <p:nvSpPr>
          <p:cNvPr id="20" name="Rectángulo 5"/>
          <p:cNvSpPr/>
          <p:nvPr/>
        </p:nvSpPr>
        <p:spPr>
          <a:xfrm>
            <a:off x="2946618" y="2934236"/>
            <a:ext cx="4972836" cy="307777"/>
          </a:xfrm>
          <a:prstGeom prst="rect">
            <a:avLst/>
          </a:prstGeom>
        </p:spPr>
        <p:txBody>
          <a:bodyPr wrap="none">
            <a:spAutoFit/>
          </a:bodyPr>
          <a:lstStyle/>
          <a:p>
            <a:r>
              <a:rPr lang="es-PE" sz="1400" dirty="0" smtClean="0"/>
              <a:t>Exportaciones de servicios comerciales: US$ 5,130 millones</a:t>
            </a:r>
            <a:endParaRPr lang="es-ES" sz="1400" dirty="0"/>
          </a:p>
        </p:txBody>
      </p:sp>
      <p:sp>
        <p:nvSpPr>
          <p:cNvPr id="21" name="20 Rectángulo"/>
          <p:cNvSpPr/>
          <p:nvPr/>
        </p:nvSpPr>
        <p:spPr>
          <a:xfrm>
            <a:off x="781224" y="2204864"/>
            <a:ext cx="755335" cy="400110"/>
          </a:xfrm>
          <a:prstGeom prst="rect">
            <a:avLst/>
          </a:prstGeom>
        </p:spPr>
        <p:txBody>
          <a:bodyPr wrap="none">
            <a:spAutoFit/>
          </a:bodyPr>
          <a:lstStyle/>
          <a:p>
            <a:pPr algn="ctr"/>
            <a:r>
              <a:rPr lang="es-PE" sz="2000" b="1" dirty="0" smtClean="0">
                <a:effectLst>
                  <a:outerShdw blurRad="38100" dist="38100" dir="2700000" algn="tl">
                    <a:srgbClr val="000000">
                      <a:alpha val="43137"/>
                    </a:srgbClr>
                  </a:outerShdw>
                </a:effectLst>
              </a:rPr>
              <a:t>2012</a:t>
            </a:r>
            <a:endParaRPr lang="es-PE" sz="2000" dirty="0">
              <a:effectLst>
                <a:outerShdw blurRad="38100" dist="38100" dir="2700000" algn="tl">
                  <a:srgbClr val="000000">
                    <a:alpha val="43137"/>
                  </a:srgbClr>
                </a:outerShdw>
              </a:effectLst>
            </a:endParaRPr>
          </a:p>
        </p:txBody>
      </p:sp>
      <p:sp>
        <p:nvSpPr>
          <p:cNvPr id="5" name="4 Rectángulo"/>
          <p:cNvSpPr/>
          <p:nvPr/>
        </p:nvSpPr>
        <p:spPr>
          <a:xfrm>
            <a:off x="539552" y="4149080"/>
            <a:ext cx="8280920" cy="1538883"/>
          </a:xfrm>
          <a:prstGeom prst="rect">
            <a:avLst/>
          </a:prstGeom>
        </p:spPr>
        <p:txBody>
          <a:bodyPr wrap="square">
            <a:spAutoFit/>
          </a:bodyPr>
          <a:lstStyle/>
          <a:p>
            <a:pPr marL="285750" indent="-285750" algn="just">
              <a:spcAft>
                <a:spcPts val="600"/>
              </a:spcAft>
              <a:buFontTx/>
              <a:buChar char="-"/>
            </a:pPr>
            <a:r>
              <a:rPr lang="es-PE" sz="1400" dirty="0" smtClean="0"/>
              <a:t>El crecimiento del comercio de desacelerará a causa de problemas en las economías desarrolladas y emergentes.</a:t>
            </a:r>
          </a:p>
          <a:p>
            <a:pPr marL="285750" indent="-285750" algn="just">
              <a:spcAft>
                <a:spcPts val="600"/>
              </a:spcAft>
              <a:buFontTx/>
              <a:buChar char="-"/>
            </a:pPr>
            <a:r>
              <a:rPr lang="es-PE" sz="1400" dirty="0" smtClean="0"/>
              <a:t>La demanda por productos y servicios de mayor valor agregado continuará incrementándose; y los gustos y preferencias de los consumidores son cada vez más exigentes.</a:t>
            </a:r>
          </a:p>
          <a:p>
            <a:pPr marL="285750" indent="-285750" algn="just">
              <a:spcAft>
                <a:spcPts val="600"/>
              </a:spcAft>
              <a:buFontTx/>
              <a:buChar char="-"/>
            </a:pPr>
            <a:r>
              <a:rPr lang="es-PE" sz="1400" dirty="0" smtClean="0"/>
              <a:t>Existe una tendencia mundial por preferir productos y servicios relacionados a la salud, cuidado del medio ambiente y que promuevan el comercio justo.</a:t>
            </a:r>
            <a:endParaRPr lang="es-PE" sz="1400" dirty="0"/>
          </a:p>
        </p:txBody>
      </p:sp>
    </p:spTree>
    <p:extLst>
      <p:ext uri="{BB962C8B-B14F-4D97-AF65-F5344CB8AC3E}">
        <p14:creationId xmlns:p14="http://schemas.microsoft.com/office/powerpoint/2010/main" val="356348699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p:cNvSpPr/>
          <p:nvPr/>
        </p:nvSpPr>
        <p:spPr>
          <a:xfrm>
            <a:off x="539552" y="404664"/>
            <a:ext cx="1946367" cy="461665"/>
          </a:xfrm>
          <a:prstGeom prst="rect">
            <a:avLst/>
          </a:prstGeom>
        </p:spPr>
        <p:txBody>
          <a:bodyPr wrap="none">
            <a:spAutoFit/>
          </a:bodyPr>
          <a:lstStyle/>
          <a:p>
            <a:r>
              <a:rPr lang="es-PE" sz="2400" b="1" dirty="0" smtClean="0">
                <a:solidFill>
                  <a:schemeClr val="tx2"/>
                </a:solidFill>
                <a:effectLst>
                  <a:outerShdw blurRad="38100" dist="38100" dir="2700000" algn="tl">
                    <a:srgbClr val="000000">
                      <a:alpha val="43137"/>
                    </a:srgbClr>
                  </a:outerShdw>
                </a:effectLst>
                <a:cs typeface="Arial" pitchFamily="34" charset="0"/>
              </a:rPr>
              <a:t>LICENCIAS:</a:t>
            </a:r>
            <a:endParaRPr lang="es-ES" sz="2400" dirty="0">
              <a:solidFill>
                <a:schemeClr val="tx2"/>
              </a:solidFill>
            </a:endParaRPr>
          </a:p>
        </p:txBody>
      </p:sp>
      <p:sp>
        <p:nvSpPr>
          <p:cNvPr id="5" name="Rectángulo 9"/>
          <p:cNvSpPr/>
          <p:nvPr/>
        </p:nvSpPr>
        <p:spPr>
          <a:xfrm>
            <a:off x="2326981" y="436022"/>
            <a:ext cx="3469155" cy="584775"/>
          </a:xfrm>
          <a:prstGeom prst="rect">
            <a:avLst/>
          </a:prstGeom>
        </p:spPr>
        <p:txBody>
          <a:bodyPr wrap="none">
            <a:spAutoFit/>
          </a:bodyPr>
          <a:lstStyle/>
          <a:p>
            <a:r>
              <a:rPr lang="es-PE" sz="1600" i="1" dirty="0" smtClean="0"/>
              <a:t>- Acuerdos de distribución internacional</a:t>
            </a:r>
          </a:p>
          <a:p>
            <a:r>
              <a:rPr lang="es-PE" sz="1600" i="1" dirty="0" smtClean="0"/>
              <a:t>- Contratos de fabricación</a:t>
            </a:r>
          </a:p>
        </p:txBody>
      </p:sp>
      <p:sp>
        <p:nvSpPr>
          <p:cNvPr id="6" name="Rectángulo 11"/>
          <p:cNvSpPr/>
          <p:nvPr/>
        </p:nvSpPr>
        <p:spPr>
          <a:xfrm>
            <a:off x="1354323" y="1329445"/>
            <a:ext cx="6818077" cy="1759261"/>
          </a:xfrm>
          <a:prstGeom prst="rect">
            <a:avLst/>
          </a:prstGeom>
          <a:solidFill>
            <a:schemeClr val="bg1"/>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ángulo 12"/>
          <p:cNvSpPr/>
          <p:nvPr/>
        </p:nvSpPr>
        <p:spPr>
          <a:xfrm>
            <a:off x="755576" y="3265240"/>
            <a:ext cx="5296963" cy="276999"/>
          </a:xfrm>
          <a:prstGeom prst="rect">
            <a:avLst/>
          </a:prstGeom>
        </p:spPr>
        <p:txBody>
          <a:bodyPr wrap="none">
            <a:spAutoFit/>
          </a:bodyPr>
          <a:lstStyle/>
          <a:p>
            <a:r>
              <a:rPr lang="es-PE" sz="1200" dirty="0" smtClean="0"/>
              <a:t>Fuente: </a:t>
            </a:r>
            <a:r>
              <a:rPr lang="es-ES" sz="1200" dirty="0"/>
              <a:t>International </a:t>
            </a:r>
            <a:r>
              <a:rPr lang="es-ES" sz="1200" dirty="0" err="1"/>
              <a:t>Franchise</a:t>
            </a:r>
            <a:r>
              <a:rPr lang="es-ES" sz="1200" dirty="0"/>
              <a:t> </a:t>
            </a:r>
            <a:r>
              <a:rPr lang="es-ES" sz="1200" dirty="0" err="1"/>
              <a:t>Association</a:t>
            </a:r>
            <a:r>
              <a:rPr lang="es-ES" sz="1200" dirty="0"/>
              <a:t> (IFA</a:t>
            </a:r>
            <a:r>
              <a:rPr lang="es-ES" sz="1200" dirty="0" smtClean="0"/>
              <a:t>) y Cámara Peruana de Franquicias</a:t>
            </a:r>
            <a:endParaRPr lang="es-ES" sz="1200" dirty="0"/>
          </a:p>
        </p:txBody>
      </p:sp>
      <p:sp>
        <p:nvSpPr>
          <p:cNvPr id="8" name="Rectángulo 13"/>
          <p:cNvSpPr/>
          <p:nvPr/>
        </p:nvSpPr>
        <p:spPr>
          <a:xfrm>
            <a:off x="998105" y="1588731"/>
            <a:ext cx="3024336" cy="338554"/>
          </a:xfrm>
          <a:prstGeom prst="rect">
            <a:avLst/>
          </a:prstGeom>
        </p:spPr>
        <p:txBody>
          <a:bodyPr wrap="square">
            <a:spAutoFit/>
          </a:bodyPr>
          <a:lstStyle/>
          <a:p>
            <a:pPr algn="r"/>
            <a:r>
              <a:rPr lang="es-PE" sz="1600" b="1" dirty="0" smtClean="0"/>
              <a:t>Franquicias MUNDO</a:t>
            </a:r>
          </a:p>
        </p:txBody>
      </p:sp>
      <p:sp>
        <p:nvSpPr>
          <p:cNvPr id="9" name="Rectángulo 14"/>
          <p:cNvSpPr/>
          <p:nvPr/>
        </p:nvSpPr>
        <p:spPr>
          <a:xfrm>
            <a:off x="4022441" y="1412777"/>
            <a:ext cx="2095895" cy="307777"/>
          </a:xfrm>
          <a:prstGeom prst="rect">
            <a:avLst/>
          </a:prstGeom>
        </p:spPr>
        <p:txBody>
          <a:bodyPr wrap="none">
            <a:spAutoFit/>
          </a:bodyPr>
          <a:lstStyle/>
          <a:p>
            <a:r>
              <a:rPr lang="es-ES" sz="1400" dirty="0"/>
              <a:t>746,828 establecimientos</a:t>
            </a:r>
            <a:r>
              <a:rPr lang="es-ES_tradnl" sz="1400" dirty="0"/>
              <a:t> </a:t>
            </a:r>
            <a:endParaRPr lang="es-ES" sz="1400" dirty="0"/>
          </a:p>
        </p:txBody>
      </p:sp>
      <p:sp>
        <p:nvSpPr>
          <p:cNvPr id="11" name="Rectángulo 16"/>
          <p:cNvSpPr/>
          <p:nvPr/>
        </p:nvSpPr>
        <p:spPr>
          <a:xfrm>
            <a:off x="4022441" y="1763525"/>
            <a:ext cx="3723327" cy="307777"/>
          </a:xfrm>
          <a:prstGeom prst="rect">
            <a:avLst/>
          </a:prstGeom>
        </p:spPr>
        <p:txBody>
          <a:bodyPr wrap="none">
            <a:spAutoFit/>
          </a:bodyPr>
          <a:lstStyle/>
          <a:p>
            <a:r>
              <a:rPr lang="es-ES" sz="1400" dirty="0"/>
              <a:t>US$ 769 </a:t>
            </a:r>
            <a:r>
              <a:rPr lang="es-ES" sz="1400" dirty="0" smtClean="0"/>
              <a:t>billones en ventas (+4.9% que en 2011)</a:t>
            </a:r>
            <a:r>
              <a:rPr lang="es-ES_tradnl" sz="1400" dirty="0" smtClean="0"/>
              <a:t> </a:t>
            </a:r>
            <a:endParaRPr lang="es-ES" sz="1400" dirty="0"/>
          </a:p>
        </p:txBody>
      </p:sp>
      <p:sp>
        <p:nvSpPr>
          <p:cNvPr id="12" name="11 Rectángulo"/>
          <p:cNvSpPr/>
          <p:nvPr/>
        </p:nvSpPr>
        <p:spPr>
          <a:xfrm>
            <a:off x="395536" y="3842171"/>
            <a:ext cx="8424936" cy="2046714"/>
          </a:xfrm>
          <a:prstGeom prst="rect">
            <a:avLst/>
          </a:prstGeom>
        </p:spPr>
        <p:txBody>
          <a:bodyPr wrap="square">
            <a:spAutoFit/>
          </a:bodyPr>
          <a:lstStyle/>
          <a:p>
            <a:pPr marL="285750" indent="-285750" algn="just">
              <a:spcAft>
                <a:spcPts val="600"/>
              </a:spcAft>
              <a:buFontTx/>
              <a:buChar char="-"/>
            </a:pPr>
            <a:r>
              <a:rPr lang="es-PE" sz="1400" dirty="0" smtClean="0"/>
              <a:t>Los </a:t>
            </a:r>
            <a:r>
              <a:rPr lang="es-PE" sz="1400" dirty="0"/>
              <a:t>consumidores demandan </a:t>
            </a:r>
            <a:r>
              <a:rPr lang="es-PE" sz="1400" dirty="0" smtClean="0"/>
              <a:t>cada vez más franquicias </a:t>
            </a:r>
            <a:r>
              <a:rPr lang="es-PE" sz="1400" dirty="0"/>
              <a:t>de alimentos/</a:t>
            </a:r>
            <a:r>
              <a:rPr lang="es-PE" sz="1400" dirty="0" err="1"/>
              <a:t>fast</a:t>
            </a:r>
            <a:r>
              <a:rPr lang="es-PE" sz="1400" dirty="0"/>
              <a:t> </a:t>
            </a:r>
            <a:r>
              <a:rPr lang="es-PE" sz="1400" dirty="0" err="1"/>
              <a:t>food</a:t>
            </a:r>
            <a:r>
              <a:rPr lang="es-PE" sz="1400" dirty="0"/>
              <a:t> </a:t>
            </a:r>
            <a:r>
              <a:rPr lang="es-PE" sz="1400" dirty="0" smtClean="0"/>
              <a:t>saludables y de servicios vinculados a la salud.</a:t>
            </a:r>
            <a:endParaRPr lang="es-PE" sz="1400" dirty="0"/>
          </a:p>
          <a:p>
            <a:pPr marL="285750" indent="-285750" algn="just">
              <a:spcAft>
                <a:spcPts val="600"/>
              </a:spcAft>
              <a:buFontTx/>
              <a:buChar char="-"/>
            </a:pPr>
            <a:r>
              <a:rPr lang="es-PE" sz="1400" dirty="0"/>
              <a:t>Los segmentos de franquicias que continuarán creciendo en mayor medida son los de bienes raíces y los de servicios comerciales y residenciales.</a:t>
            </a:r>
          </a:p>
          <a:p>
            <a:pPr marL="285750" indent="-285750" algn="just">
              <a:spcAft>
                <a:spcPts val="600"/>
              </a:spcAft>
              <a:buFontTx/>
              <a:buChar char="-"/>
            </a:pPr>
            <a:r>
              <a:rPr lang="es-PE" sz="1400" dirty="0"/>
              <a:t>Cada vez más las empresas prefieren franquiciar sus marcas a un solo </a:t>
            </a:r>
            <a:r>
              <a:rPr lang="es-PE" sz="1400" dirty="0" err="1"/>
              <a:t>franquiciatario</a:t>
            </a:r>
            <a:r>
              <a:rPr lang="es-PE" sz="1400" dirty="0"/>
              <a:t> maestro que controle y abra múltiples tiendas en el territorio</a:t>
            </a:r>
            <a:r>
              <a:rPr lang="es-PE" sz="1400" dirty="0" smtClean="0"/>
              <a:t>.</a:t>
            </a:r>
          </a:p>
          <a:p>
            <a:pPr marL="285750" indent="-285750" algn="just">
              <a:spcAft>
                <a:spcPts val="600"/>
              </a:spcAft>
              <a:buFontTx/>
              <a:buChar char="-"/>
            </a:pPr>
            <a:r>
              <a:rPr lang="es-PE" sz="1400" dirty="0"/>
              <a:t>L</a:t>
            </a:r>
            <a:r>
              <a:rPr lang="es-PE" sz="1400" dirty="0" smtClean="0"/>
              <a:t>as </a:t>
            </a:r>
            <a:r>
              <a:rPr lang="es-PE" sz="1400" dirty="0"/>
              <a:t>franquicias han encontrado en la tecnología a un importante aliado para crecer </a:t>
            </a:r>
            <a:r>
              <a:rPr lang="es-PE" sz="1400" dirty="0" smtClean="0"/>
              <a:t>internacionalmente y </a:t>
            </a:r>
            <a:r>
              <a:rPr lang="es-PE" sz="1400" dirty="0"/>
              <a:t>lograr mejores </a:t>
            </a:r>
            <a:r>
              <a:rPr lang="es-PE" sz="1400" dirty="0" smtClean="0"/>
              <a:t>resultados.</a:t>
            </a:r>
            <a:endParaRPr lang="es-PE" sz="1400" dirty="0"/>
          </a:p>
        </p:txBody>
      </p:sp>
      <p:sp>
        <p:nvSpPr>
          <p:cNvPr id="13" name="12 Rectángulo"/>
          <p:cNvSpPr/>
          <p:nvPr/>
        </p:nvSpPr>
        <p:spPr>
          <a:xfrm>
            <a:off x="6336704" y="404664"/>
            <a:ext cx="2627784" cy="584775"/>
          </a:xfrm>
          <a:prstGeom prst="rect">
            <a:avLst/>
          </a:prstGeom>
        </p:spPr>
        <p:txBody>
          <a:bodyPr wrap="square">
            <a:spAutoFit/>
          </a:bodyPr>
          <a:lstStyle/>
          <a:p>
            <a:r>
              <a:rPr lang="es-PE" sz="1600" i="1" dirty="0"/>
              <a:t>- Cesión de patentes</a:t>
            </a:r>
          </a:p>
          <a:p>
            <a:r>
              <a:rPr lang="es-PE" sz="1600" i="1" dirty="0">
                <a:effectLst>
                  <a:outerShdw blurRad="38100" dist="38100" dir="2700000" algn="tl">
                    <a:srgbClr val="000000">
                      <a:alpha val="43137"/>
                    </a:srgbClr>
                  </a:outerShdw>
                </a:effectLst>
              </a:rPr>
              <a:t>- Franquicias</a:t>
            </a:r>
            <a:endParaRPr lang="es-ES" sz="1600" i="1" dirty="0">
              <a:effectLst>
                <a:outerShdw blurRad="38100" dist="38100" dir="2700000" algn="tl">
                  <a:srgbClr val="000000">
                    <a:alpha val="43137"/>
                  </a:srgbClr>
                </a:outerShdw>
              </a:effectLst>
            </a:endParaRPr>
          </a:p>
        </p:txBody>
      </p:sp>
      <p:sp>
        <p:nvSpPr>
          <p:cNvPr id="14" name="Rectángulo 13"/>
          <p:cNvSpPr/>
          <p:nvPr/>
        </p:nvSpPr>
        <p:spPr>
          <a:xfrm>
            <a:off x="1763688" y="2452827"/>
            <a:ext cx="2232248" cy="338554"/>
          </a:xfrm>
          <a:prstGeom prst="rect">
            <a:avLst/>
          </a:prstGeom>
        </p:spPr>
        <p:txBody>
          <a:bodyPr wrap="square">
            <a:spAutoFit/>
          </a:bodyPr>
          <a:lstStyle/>
          <a:p>
            <a:r>
              <a:rPr lang="es-PE" sz="1600" b="1" dirty="0" smtClean="0"/>
              <a:t>Franquicias PERÚ</a:t>
            </a:r>
          </a:p>
        </p:txBody>
      </p:sp>
      <p:sp>
        <p:nvSpPr>
          <p:cNvPr id="15" name="14 Rectángulo"/>
          <p:cNvSpPr/>
          <p:nvPr/>
        </p:nvSpPr>
        <p:spPr>
          <a:xfrm>
            <a:off x="3995936" y="2204865"/>
            <a:ext cx="2046458" cy="307777"/>
          </a:xfrm>
          <a:prstGeom prst="rect">
            <a:avLst/>
          </a:prstGeom>
        </p:spPr>
        <p:txBody>
          <a:bodyPr wrap="none">
            <a:spAutoFit/>
          </a:bodyPr>
          <a:lstStyle/>
          <a:p>
            <a:r>
              <a:rPr lang="es-PE" sz="1400" dirty="0" smtClean="0"/>
              <a:t>300 franquicias operando</a:t>
            </a:r>
            <a:endParaRPr lang="es-ES" sz="1400" dirty="0"/>
          </a:p>
        </p:txBody>
      </p:sp>
      <p:sp>
        <p:nvSpPr>
          <p:cNvPr id="16" name="15 Rectángulo"/>
          <p:cNvSpPr/>
          <p:nvPr/>
        </p:nvSpPr>
        <p:spPr>
          <a:xfrm>
            <a:off x="3995936" y="2492897"/>
            <a:ext cx="2670539" cy="307777"/>
          </a:xfrm>
          <a:prstGeom prst="rect">
            <a:avLst/>
          </a:prstGeom>
        </p:spPr>
        <p:txBody>
          <a:bodyPr wrap="none">
            <a:spAutoFit/>
          </a:bodyPr>
          <a:lstStyle/>
          <a:p>
            <a:r>
              <a:rPr lang="es-PE" sz="1400" dirty="0" smtClean="0"/>
              <a:t>60% Extranjeras – 40% Nacionales</a:t>
            </a:r>
            <a:endParaRPr lang="es-ES" sz="1400" dirty="0"/>
          </a:p>
        </p:txBody>
      </p:sp>
      <p:sp>
        <p:nvSpPr>
          <p:cNvPr id="17" name="16 Rectángulo"/>
          <p:cNvSpPr/>
          <p:nvPr/>
        </p:nvSpPr>
        <p:spPr>
          <a:xfrm>
            <a:off x="3995936" y="2780929"/>
            <a:ext cx="3181512" cy="307777"/>
          </a:xfrm>
          <a:prstGeom prst="rect">
            <a:avLst/>
          </a:prstGeom>
        </p:spPr>
        <p:txBody>
          <a:bodyPr wrap="none">
            <a:spAutoFit/>
          </a:bodyPr>
          <a:lstStyle/>
          <a:p>
            <a:r>
              <a:rPr lang="es-PE" sz="1400" dirty="0" smtClean="0"/>
              <a:t>US$ 900 millones en ventas (+20% anual)</a:t>
            </a:r>
            <a:endParaRPr lang="es-ES" sz="1400" dirty="0"/>
          </a:p>
        </p:txBody>
      </p:sp>
      <p:sp>
        <p:nvSpPr>
          <p:cNvPr id="18" name="17 Rectángulo"/>
          <p:cNvSpPr/>
          <p:nvPr/>
        </p:nvSpPr>
        <p:spPr>
          <a:xfrm>
            <a:off x="1759017" y="2060849"/>
            <a:ext cx="652743" cy="369332"/>
          </a:xfrm>
          <a:prstGeom prst="rect">
            <a:avLst/>
          </a:prstGeom>
        </p:spPr>
        <p:txBody>
          <a:bodyPr wrap="none">
            <a:spAutoFit/>
          </a:bodyPr>
          <a:lstStyle/>
          <a:p>
            <a:pPr algn="ctr"/>
            <a:r>
              <a:rPr lang="es-PE" b="1" dirty="0" smtClean="0">
                <a:effectLst>
                  <a:outerShdw blurRad="38100" dist="38100" dir="2700000" algn="tl">
                    <a:srgbClr val="000000">
                      <a:alpha val="43137"/>
                    </a:srgbClr>
                  </a:outerShdw>
                </a:effectLst>
              </a:rPr>
              <a:t>2012</a:t>
            </a:r>
            <a:endParaRPr lang="es-P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109453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043608" y="1412776"/>
            <a:ext cx="7128792" cy="3871029"/>
          </a:xfrm>
          <a:prstGeom prst="rect">
            <a:avLst/>
          </a:prstGeom>
          <a:solidFill>
            <a:schemeClr val="bg2"/>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ángulo 3"/>
          <p:cNvSpPr/>
          <p:nvPr/>
        </p:nvSpPr>
        <p:spPr>
          <a:xfrm>
            <a:off x="467544" y="404664"/>
            <a:ext cx="4124655" cy="830997"/>
          </a:xfrm>
          <a:prstGeom prst="rect">
            <a:avLst/>
          </a:prstGeom>
        </p:spPr>
        <p:txBody>
          <a:bodyPr wrap="none">
            <a:spAutoFit/>
          </a:bodyPr>
          <a:lstStyle/>
          <a:p>
            <a:r>
              <a:rPr lang="es-PE" sz="2400" b="1" dirty="0" smtClean="0">
                <a:solidFill>
                  <a:schemeClr val="tx2"/>
                </a:solidFill>
                <a:effectLst>
                  <a:outerShdw blurRad="38100" dist="38100" dir="2700000" algn="tl">
                    <a:srgbClr val="000000">
                      <a:alpha val="43137"/>
                    </a:srgbClr>
                  </a:outerShdw>
                </a:effectLst>
                <a:cs typeface="Arial" pitchFamily="34" charset="0"/>
              </a:rPr>
              <a:t>INVERSIÓN EXTRANJERA </a:t>
            </a:r>
          </a:p>
          <a:p>
            <a:r>
              <a:rPr lang="es-PE" sz="2400" b="1" dirty="0" smtClean="0">
                <a:solidFill>
                  <a:schemeClr val="tx2"/>
                </a:solidFill>
                <a:effectLst>
                  <a:outerShdw blurRad="38100" dist="38100" dir="2700000" algn="tl">
                    <a:srgbClr val="000000">
                      <a:alpha val="43137"/>
                    </a:srgbClr>
                  </a:outerShdw>
                </a:effectLst>
                <a:cs typeface="Arial" pitchFamily="34" charset="0"/>
              </a:rPr>
              <a:t>DIRECTA (IED):</a:t>
            </a:r>
            <a:endParaRPr lang="es-ES" sz="2400" dirty="0">
              <a:solidFill>
                <a:schemeClr val="tx2"/>
              </a:solidFill>
            </a:endParaRPr>
          </a:p>
        </p:txBody>
      </p:sp>
      <p:sp>
        <p:nvSpPr>
          <p:cNvPr id="5" name="Rectángulo 4"/>
          <p:cNvSpPr/>
          <p:nvPr/>
        </p:nvSpPr>
        <p:spPr>
          <a:xfrm>
            <a:off x="4431898" y="373886"/>
            <a:ext cx="3956525" cy="923330"/>
          </a:xfrm>
          <a:prstGeom prst="rect">
            <a:avLst/>
          </a:prstGeom>
        </p:spPr>
        <p:txBody>
          <a:bodyPr wrap="square">
            <a:spAutoFit/>
          </a:bodyPr>
          <a:lstStyle/>
          <a:p>
            <a:r>
              <a:rPr lang="es-PE" i="1" dirty="0" smtClean="0"/>
              <a:t>- Fusiones.</a:t>
            </a:r>
          </a:p>
          <a:p>
            <a:r>
              <a:rPr lang="es-PE" i="1" dirty="0" smtClean="0"/>
              <a:t>- Adquisiciones</a:t>
            </a:r>
          </a:p>
          <a:p>
            <a:r>
              <a:rPr lang="es-ES" i="1" dirty="0" smtClean="0"/>
              <a:t>- Empresas conjuntas (</a:t>
            </a:r>
            <a:r>
              <a:rPr lang="es-ES" i="1" dirty="0" err="1" smtClean="0"/>
              <a:t>joint</a:t>
            </a:r>
            <a:r>
              <a:rPr lang="es-ES" i="1" dirty="0"/>
              <a:t> </a:t>
            </a:r>
            <a:r>
              <a:rPr lang="es-ES" i="1" dirty="0" err="1" smtClean="0"/>
              <a:t>venture</a:t>
            </a:r>
            <a:r>
              <a:rPr lang="es-ES" i="1" dirty="0" smtClean="0"/>
              <a:t>)</a:t>
            </a:r>
            <a:endParaRPr lang="es-ES" i="1" dirty="0"/>
          </a:p>
        </p:txBody>
      </p:sp>
      <p:graphicFrame>
        <p:nvGraphicFramePr>
          <p:cNvPr id="6" name="Tabla 5"/>
          <p:cNvGraphicFramePr>
            <a:graphicFrameLocks noGrp="1"/>
          </p:cNvGraphicFramePr>
          <p:nvPr>
            <p:extLst>
              <p:ext uri="{D42A27DB-BD31-4B8C-83A1-F6EECF244321}">
                <p14:modId xmlns:p14="http://schemas.microsoft.com/office/powerpoint/2010/main" val="3850549764"/>
              </p:ext>
            </p:extLst>
          </p:nvPr>
        </p:nvGraphicFramePr>
        <p:xfrm>
          <a:off x="1259632" y="1827421"/>
          <a:ext cx="6696744" cy="3116062"/>
        </p:xfrm>
        <a:graphic>
          <a:graphicData uri="http://schemas.openxmlformats.org/drawingml/2006/table">
            <a:tbl>
              <a:tblPr/>
              <a:tblGrid>
                <a:gridCol w="3458758"/>
                <a:gridCol w="809497"/>
                <a:gridCol w="735906"/>
                <a:gridCol w="935781"/>
                <a:gridCol w="756802"/>
              </a:tblGrid>
              <a:tr h="437671">
                <a:tc rowSpan="2">
                  <a:txBody>
                    <a:bodyPr/>
                    <a:lstStyle/>
                    <a:p>
                      <a:pPr algn="ctr" fontAlgn="ctr"/>
                      <a:r>
                        <a:rPr lang="es-ES_tradnl" sz="1400" b="1" i="0" u="none" strike="noStrike" dirty="0">
                          <a:solidFill>
                            <a:schemeClr val="tx1"/>
                          </a:solidFill>
                          <a:effectLst/>
                          <a:latin typeface="Calibri"/>
                        </a:rPr>
                        <a:t>Región, grupo o país.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s-ES_tradnl" sz="1400" b="1" i="0" u="none" strike="noStrike" dirty="0">
                          <a:solidFill>
                            <a:schemeClr val="tx1"/>
                          </a:solidFill>
                          <a:effectLst/>
                          <a:latin typeface="Calibri"/>
                        </a:rPr>
                        <a:t>Entrada de IED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gridSpan="2">
                  <a:txBody>
                    <a:bodyPr/>
                    <a:lstStyle/>
                    <a:p>
                      <a:pPr algn="ctr" fontAlgn="ctr"/>
                      <a:r>
                        <a:rPr lang="es-ES_tradnl" sz="1400" b="1" i="0" u="none" strike="noStrike" dirty="0">
                          <a:solidFill>
                            <a:schemeClr val="tx1"/>
                          </a:solidFill>
                          <a:effectLst/>
                          <a:latin typeface="Calibri"/>
                        </a:rPr>
                        <a:t>Fusiones y adquisiciones según origen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440609">
                <a:tc vMerge="1">
                  <a:txBody>
                    <a:bodyPr/>
                    <a:lstStyle/>
                    <a:p>
                      <a:endParaRPr lang="es-ES"/>
                    </a:p>
                  </a:txBody>
                  <a:tcPr/>
                </a:tc>
                <a:tc>
                  <a:txBody>
                    <a:bodyPr/>
                    <a:lstStyle/>
                    <a:p>
                      <a:pPr algn="ctr" fontAlgn="ctr"/>
                      <a:r>
                        <a:rPr lang="es-ES" sz="1400" b="1" i="0" u="none" strike="noStrike" dirty="0">
                          <a:solidFill>
                            <a:schemeClr val="tx1"/>
                          </a:solidFill>
                          <a:effectLst/>
                          <a:latin typeface="Calibri"/>
                        </a:rPr>
                        <a:t>2012</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400" b="1" i="0" u="none" strike="noStrike" dirty="0">
                          <a:solidFill>
                            <a:schemeClr val="tx1"/>
                          </a:solidFill>
                          <a:effectLst/>
                          <a:latin typeface="Calibri"/>
                        </a:rPr>
                        <a:t>Var.% 12/11</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400" b="1" i="0" u="none" strike="noStrike" dirty="0">
                          <a:solidFill>
                            <a:schemeClr val="tx1"/>
                          </a:solidFill>
                          <a:effectLst/>
                          <a:latin typeface="Calibri"/>
                        </a:rPr>
                        <a:t>2012</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1" i="0" u="none" strike="noStrike" dirty="0">
                          <a:solidFill>
                            <a:schemeClr val="tx1"/>
                          </a:solidFill>
                          <a:effectLst/>
                          <a:latin typeface="Calibri"/>
                        </a:rPr>
                        <a:t>Var.% 12/11</a:t>
                      </a:r>
                    </a:p>
                  </a:txBody>
                  <a:tcPr marL="12700" marR="12700" marT="1270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6179">
                <a:tc>
                  <a:txBody>
                    <a:bodyPr/>
                    <a:lstStyle/>
                    <a:p>
                      <a:pPr lvl="1" algn="l" fontAlgn="b"/>
                      <a:r>
                        <a:rPr lang="es-ES_tradnl" sz="1400" b="1" i="0" u="none" strike="noStrike" dirty="0">
                          <a:solidFill>
                            <a:srgbClr val="000000"/>
                          </a:solidFill>
                          <a:effectLst/>
                          <a:latin typeface="Calibri"/>
                        </a:rPr>
                        <a:t>Mundo</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s-ES" sz="1400" b="1" i="0" u="none" strike="noStrike" dirty="0">
                          <a:solidFill>
                            <a:srgbClr val="000000"/>
                          </a:solidFill>
                          <a:effectLst/>
                          <a:latin typeface="Calibri"/>
                        </a:rPr>
                        <a:t>1,311</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s-ES" sz="1400" b="1" i="0" u="none" strike="noStrike" dirty="0">
                          <a:solidFill>
                            <a:srgbClr val="000000"/>
                          </a:solidFill>
                          <a:effectLst/>
                          <a:latin typeface="Calibri"/>
                        </a:rPr>
                        <a:t>-18</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s-ES" sz="1400" b="1" i="0" u="none" strike="noStrike">
                          <a:solidFill>
                            <a:srgbClr val="000000"/>
                          </a:solidFill>
                          <a:effectLst/>
                          <a:latin typeface="Calibri"/>
                        </a:rPr>
                        <a:t>526</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s-ES" sz="1400" b="1" i="0" u="none" strike="noStrike">
                          <a:solidFill>
                            <a:srgbClr val="000000"/>
                          </a:solidFill>
                          <a:effectLst/>
                          <a:latin typeface="Calibri"/>
                        </a:rPr>
                        <a:t>-41</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26179">
                <a:tc>
                  <a:txBody>
                    <a:bodyPr/>
                    <a:lstStyle/>
                    <a:p>
                      <a:pPr lvl="1" algn="l" fontAlgn="b"/>
                      <a:r>
                        <a:rPr lang="es-ES_tradnl" sz="1400" b="1" i="0" u="none" strike="noStrike" dirty="0">
                          <a:solidFill>
                            <a:srgbClr val="000000"/>
                          </a:solidFill>
                          <a:effectLst/>
                          <a:latin typeface="Calibri"/>
                        </a:rPr>
                        <a:t>Economías Desarrolladas</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549</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-32</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401</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a:solidFill>
                            <a:srgbClr val="000000"/>
                          </a:solidFill>
                          <a:effectLst/>
                          <a:latin typeface="Calibri"/>
                        </a:rPr>
                        <a:t>-56</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26179">
                <a:tc>
                  <a:txBody>
                    <a:bodyPr/>
                    <a:lstStyle/>
                    <a:p>
                      <a:pPr lvl="1" algn="l" fontAlgn="b"/>
                      <a:r>
                        <a:rPr lang="es-ES_tradnl" sz="1400" b="0" i="1" u="none" strike="noStrike" dirty="0">
                          <a:solidFill>
                            <a:srgbClr val="000000"/>
                          </a:solidFill>
                          <a:effectLst/>
                          <a:latin typeface="Calibri"/>
                        </a:rPr>
                        <a:t>Unión Europea</a:t>
                      </a:r>
                    </a:p>
                  </a:txBody>
                  <a:tcPr marL="152400" marR="12700" marT="12700"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287</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-35</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117</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-99</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226179">
                <a:tc>
                  <a:txBody>
                    <a:bodyPr/>
                    <a:lstStyle/>
                    <a:p>
                      <a:pPr lvl="1" algn="l" fontAlgn="b"/>
                      <a:r>
                        <a:rPr lang="pt-BR" sz="1400" b="0" i="1" u="none" strike="noStrike" dirty="0">
                          <a:solidFill>
                            <a:srgbClr val="000000"/>
                          </a:solidFill>
                          <a:effectLst/>
                          <a:latin typeface="Calibri"/>
                        </a:rPr>
                        <a:t>Estados Unidos</a:t>
                      </a:r>
                    </a:p>
                  </a:txBody>
                  <a:tcPr marL="152400" marR="12700" marT="12700"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147</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a:solidFill>
                            <a:srgbClr val="000000"/>
                          </a:solidFill>
                          <a:effectLst/>
                          <a:latin typeface="Calibri"/>
                        </a:rPr>
                        <a:t>-35</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130</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-40</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226179">
                <a:tc>
                  <a:txBody>
                    <a:bodyPr/>
                    <a:lstStyle/>
                    <a:p>
                      <a:pPr lvl="1" algn="l" fontAlgn="b"/>
                      <a:r>
                        <a:rPr lang="es-ES_tradnl" sz="1400" b="1" i="0" u="none" strike="noStrike" dirty="0">
                          <a:solidFill>
                            <a:srgbClr val="000000"/>
                          </a:solidFill>
                          <a:effectLst/>
                          <a:latin typeface="Calibri"/>
                        </a:rPr>
                        <a:t>Europa sudoriental y Comunidad de Estados Independientes</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81</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-13</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a:solidFill>
                            <a:srgbClr val="000000"/>
                          </a:solidFill>
                          <a:effectLst/>
                          <a:latin typeface="Calibri"/>
                        </a:rPr>
                        <a:t>14</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-36</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26179">
                <a:tc>
                  <a:txBody>
                    <a:bodyPr/>
                    <a:lstStyle/>
                    <a:p>
                      <a:pPr lvl="1" algn="l" fontAlgn="b"/>
                      <a:r>
                        <a:rPr lang="es-ES_tradnl" sz="1400" b="1" i="0" u="none" strike="noStrike" dirty="0">
                          <a:solidFill>
                            <a:srgbClr val="000000"/>
                          </a:solidFill>
                          <a:effectLst/>
                          <a:latin typeface="Calibri"/>
                        </a:rPr>
                        <a:t>Economías en desarrollo </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s-ES" sz="1400" b="1" i="0" u="none" strike="noStrike">
                          <a:solidFill>
                            <a:srgbClr val="000000"/>
                          </a:solidFill>
                          <a:effectLst/>
                          <a:latin typeface="Calibri"/>
                        </a:rPr>
                        <a:t>680</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-3</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a:solidFill>
                            <a:srgbClr val="000000"/>
                          </a:solidFill>
                          <a:effectLst/>
                          <a:latin typeface="Calibri"/>
                        </a:rPr>
                        <a:t>104</a:t>
                      </a:r>
                    </a:p>
                  </a:txBody>
                  <a:tcPr marL="12700" marR="12700" marT="12700" marB="0" anchor="ctr">
                    <a:lnL>
                      <a:noFill/>
                    </a:lnL>
                    <a:lnR>
                      <a:noFill/>
                    </a:lnR>
                    <a:lnT>
                      <a:noFill/>
                    </a:lnT>
                    <a:lnB>
                      <a:noFill/>
                    </a:lnB>
                    <a:solidFill>
                      <a:srgbClr val="DCE6F1"/>
                    </a:solidFill>
                  </a:tcPr>
                </a:tc>
                <a:tc>
                  <a:txBody>
                    <a:bodyPr/>
                    <a:lstStyle/>
                    <a:p>
                      <a:pPr algn="ctr" fontAlgn="b"/>
                      <a:r>
                        <a:rPr lang="es-ES" sz="1400" b="1" i="0" u="none" strike="noStrike" dirty="0">
                          <a:solidFill>
                            <a:srgbClr val="000000"/>
                          </a:solidFill>
                          <a:effectLst/>
                          <a:latin typeface="Calibri"/>
                        </a:rPr>
                        <a:t>10</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26179">
                <a:tc>
                  <a:txBody>
                    <a:bodyPr/>
                    <a:lstStyle/>
                    <a:p>
                      <a:pPr lvl="1" algn="l" fontAlgn="b"/>
                      <a:r>
                        <a:rPr lang="es-ES_tradnl" sz="1400" b="0" i="1" u="none" strike="noStrike" dirty="0">
                          <a:solidFill>
                            <a:srgbClr val="000000"/>
                          </a:solidFill>
                          <a:effectLst/>
                          <a:latin typeface="Calibri"/>
                        </a:rPr>
                        <a:t>América Latina y el Caribe</a:t>
                      </a:r>
                    </a:p>
                  </a:txBody>
                  <a:tcPr marL="152400" marR="12700" marT="12700"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s-ES" sz="1400" b="0" i="0" u="none" strike="noStrike">
                          <a:solidFill>
                            <a:srgbClr val="000000"/>
                          </a:solidFill>
                          <a:effectLst/>
                          <a:latin typeface="Calibri"/>
                        </a:rPr>
                        <a:t>170</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3</a:t>
                      </a:r>
                    </a:p>
                  </a:txBody>
                  <a:tcPr marL="12700" marR="12700" marT="12700" marB="0" anchor="ctr">
                    <a:lnL>
                      <a:noFill/>
                    </a:lnL>
                    <a:lnR>
                      <a:noFill/>
                    </a:lnR>
                    <a:lnT>
                      <a:noFill/>
                    </a:lnT>
                    <a:lnB>
                      <a:noFill/>
                    </a:lnB>
                    <a:solidFill>
                      <a:schemeClr val="bg1"/>
                    </a:solidFill>
                  </a:tcPr>
                </a:tc>
                <a:tc>
                  <a:txBody>
                    <a:bodyPr/>
                    <a:lstStyle/>
                    <a:p>
                      <a:pPr algn="ctr" fontAlgn="b"/>
                      <a:r>
                        <a:rPr lang="es-ES" sz="1400" b="0" i="0" u="none" strike="noStrike" dirty="0">
                          <a:solidFill>
                            <a:srgbClr val="000000"/>
                          </a:solidFill>
                          <a:effectLst/>
                          <a:latin typeface="Calibri"/>
                        </a:rPr>
                        <a:t>19</a:t>
                      </a:r>
                    </a:p>
                  </a:txBody>
                  <a:tcPr marL="12700" marR="12700" marT="12700" marB="0" anchor="ctr">
                    <a:lnL>
                      <a:noFill/>
                    </a:lnL>
                    <a:lnR>
                      <a:noFill/>
                    </a:lnR>
                    <a:lnT>
                      <a:noFill/>
                    </a:lnT>
                    <a:lnB>
                      <a:noFill/>
                    </a:lnB>
                    <a:solidFill>
                      <a:schemeClr val="bg1"/>
                    </a:solidFill>
                  </a:tcPr>
                </a:tc>
                <a:tc>
                  <a:txBody>
                    <a:bodyPr/>
                    <a:lstStyle/>
                    <a:p>
                      <a:pPr algn="ctr" fontAlgn="b"/>
                      <a:r>
                        <a:rPr lang="es-ES" sz="1400" b="1" i="0" u="none" strike="noStrike" dirty="0">
                          <a:solidFill>
                            <a:srgbClr val="000000"/>
                          </a:solidFill>
                          <a:effectLst/>
                          <a:latin typeface="Calibri"/>
                        </a:rPr>
                        <a:t>51</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226179">
                <a:tc>
                  <a:txBody>
                    <a:bodyPr/>
                    <a:lstStyle/>
                    <a:p>
                      <a:pPr lvl="2" algn="l" fontAlgn="b"/>
                      <a:r>
                        <a:rPr lang="es-ES_tradnl" sz="1400" b="0" i="1" u="none" strike="noStrike" dirty="0" smtClean="0">
                          <a:solidFill>
                            <a:srgbClr val="000000"/>
                          </a:solidFill>
                          <a:effectLst>
                            <a:outerShdw blurRad="38100" dist="38100" dir="2700000" algn="tl">
                              <a:srgbClr val="000000">
                                <a:alpha val="43137"/>
                              </a:srgbClr>
                            </a:outerShdw>
                          </a:effectLst>
                          <a:latin typeface="Calibri"/>
                        </a:rPr>
                        <a:t>PERÚ</a:t>
                      </a:r>
                      <a:endParaRPr lang="es-ES_tradnl" sz="1400" b="0" i="1" u="none" strike="noStrike" dirty="0">
                        <a:solidFill>
                          <a:srgbClr val="000000"/>
                        </a:solidFill>
                        <a:effectLst>
                          <a:outerShdw blurRad="38100" dist="38100" dir="2700000" algn="tl">
                            <a:srgbClr val="000000">
                              <a:alpha val="43137"/>
                            </a:srgbClr>
                          </a:outerShdw>
                        </a:effectLst>
                        <a:latin typeface="Calibri"/>
                      </a:endParaRPr>
                    </a:p>
                  </a:txBody>
                  <a:tcPr marL="152400" marR="12700" marT="12700"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400" b="0" i="0" u="none" strike="noStrike" dirty="0" smtClean="0">
                          <a:solidFill>
                            <a:srgbClr val="000000"/>
                          </a:solidFill>
                          <a:effectLst>
                            <a:outerShdw blurRad="38100" dist="38100" dir="2700000" algn="tl">
                              <a:srgbClr val="000000">
                                <a:alpha val="43137"/>
                              </a:srgbClr>
                            </a:outerShdw>
                          </a:effectLst>
                          <a:latin typeface="Calibri"/>
                        </a:rPr>
                        <a:t>12</a:t>
                      </a:r>
                      <a:endParaRPr lang="es-ES" sz="1400" b="0" i="0" u="none" strike="noStrike" dirty="0">
                        <a:solidFill>
                          <a:srgbClr val="000000"/>
                        </a:solidFill>
                        <a:effectLst>
                          <a:outerShdw blurRad="38100" dist="38100" dir="2700000" algn="tl">
                            <a:srgbClr val="000000">
                              <a:alpha val="43137"/>
                            </a:srgbClr>
                          </a:outerShdw>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400" b="0" i="0" u="none" strike="noStrike" dirty="0" smtClean="0">
                          <a:solidFill>
                            <a:srgbClr val="000000"/>
                          </a:solidFill>
                          <a:effectLst>
                            <a:outerShdw blurRad="38100" dist="38100" dir="2700000" algn="tl">
                              <a:srgbClr val="000000">
                                <a:alpha val="43137"/>
                              </a:srgbClr>
                            </a:outerShdw>
                          </a:effectLst>
                          <a:latin typeface="Calibri"/>
                        </a:rPr>
                        <a:t>49</a:t>
                      </a:r>
                      <a:endParaRPr lang="es-ES" sz="1400" b="0" i="0" u="none" strike="noStrike" dirty="0">
                        <a:solidFill>
                          <a:srgbClr val="000000"/>
                        </a:solidFill>
                        <a:effectLst>
                          <a:outerShdw blurRad="38100" dist="38100" dir="2700000" algn="tl">
                            <a:srgbClr val="000000">
                              <a:alpha val="43137"/>
                            </a:srgbClr>
                          </a:outerShdw>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400" b="0" i="0" u="none" strike="noStrike" dirty="0" smtClean="0">
                          <a:solidFill>
                            <a:srgbClr val="000000"/>
                          </a:solidFill>
                          <a:effectLst>
                            <a:outerShdw blurRad="38100" dist="38100" dir="2700000" algn="tl">
                              <a:srgbClr val="000000">
                                <a:alpha val="43137"/>
                              </a:srgbClr>
                            </a:outerShdw>
                          </a:effectLst>
                          <a:latin typeface="Calibri"/>
                        </a:rPr>
                        <a:t>-</a:t>
                      </a:r>
                      <a:endParaRPr lang="es-ES" sz="1400" b="0" i="0" u="none" strike="noStrike" dirty="0">
                        <a:solidFill>
                          <a:srgbClr val="000000"/>
                        </a:solidFill>
                        <a:effectLst>
                          <a:outerShdw blurRad="38100" dist="38100" dir="2700000" algn="tl">
                            <a:srgbClr val="000000">
                              <a:alpha val="43137"/>
                            </a:srgbClr>
                          </a:outerShdw>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400" b="1" i="0" u="none" strike="noStrike" dirty="0" smtClean="0">
                          <a:solidFill>
                            <a:srgbClr val="000000"/>
                          </a:solidFill>
                          <a:effectLst>
                            <a:outerShdw blurRad="38100" dist="38100" dir="2700000" algn="tl">
                              <a:srgbClr val="000000">
                                <a:alpha val="43137"/>
                              </a:srgbClr>
                            </a:outerShdw>
                          </a:effectLst>
                          <a:latin typeface="Calibri"/>
                        </a:rPr>
                        <a:t>-</a:t>
                      </a:r>
                      <a:endParaRPr lang="es-ES" sz="1400" b="1" i="0" u="none" strike="noStrike" dirty="0">
                        <a:solidFill>
                          <a:srgbClr val="000000"/>
                        </a:solidFill>
                        <a:effectLst>
                          <a:outerShdw blurRad="38100" dist="38100" dir="2700000" algn="tl">
                            <a:srgbClr val="000000">
                              <a:alpha val="43137"/>
                            </a:srgbClr>
                          </a:outerShdw>
                        </a:effectLst>
                        <a:latin typeface="Calibri"/>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ángulo 6"/>
          <p:cNvSpPr/>
          <p:nvPr/>
        </p:nvSpPr>
        <p:spPr>
          <a:xfrm>
            <a:off x="1319349" y="4923765"/>
            <a:ext cx="3252651" cy="307777"/>
          </a:xfrm>
          <a:prstGeom prst="rect">
            <a:avLst/>
          </a:prstGeom>
        </p:spPr>
        <p:txBody>
          <a:bodyPr wrap="none">
            <a:spAutoFit/>
          </a:bodyPr>
          <a:lstStyle/>
          <a:p>
            <a:r>
              <a:rPr lang="es-PE" sz="1400" dirty="0" smtClean="0"/>
              <a:t>Fuente: </a:t>
            </a:r>
            <a:r>
              <a:rPr lang="es-ES" sz="1400" dirty="0" smtClean="0"/>
              <a:t>UNCTAD. Elaboración PROMPERÚ</a:t>
            </a:r>
            <a:endParaRPr lang="es-ES" sz="1400" dirty="0"/>
          </a:p>
        </p:txBody>
      </p:sp>
      <p:sp>
        <p:nvSpPr>
          <p:cNvPr id="8" name="Rectángulo 7"/>
          <p:cNvSpPr/>
          <p:nvPr/>
        </p:nvSpPr>
        <p:spPr>
          <a:xfrm>
            <a:off x="1115616" y="1445917"/>
            <a:ext cx="7128791" cy="338554"/>
          </a:xfrm>
          <a:prstGeom prst="rect">
            <a:avLst/>
          </a:prstGeom>
          <a:solidFill>
            <a:schemeClr val="bg1"/>
          </a:solidFill>
        </p:spPr>
        <p:txBody>
          <a:bodyPr wrap="square">
            <a:spAutoFit/>
          </a:bodyPr>
          <a:lstStyle/>
          <a:p>
            <a:pPr algn="ctr"/>
            <a:r>
              <a:rPr lang="es-PE" sz="1600" b="1" dirty="0" smtClean="0"/>
              <a:t>Inversión Extranjera Directa en el Mundo (US$ Miles de Millones)</a:t>
            </a:r>
            <a:endParaRPr lang="es-ES" sz="1600" dirty="0"/>
          </a:p>
        </p:txBody>
      </p:sp>
      <p:sp>
        <p:nvSpPr>
          <p:cNvPr id="2" name="1 Rectángulo"/>
          <p:cNvSpPr/>
          <p:nvPr/>
        </p:nvSpPr>
        <p:spPr>
          <a:xfrm>
            <a:off x="323528" y="5446965"/>
            <a:ext cx="8568952" cy="1077218"/>
          </a:xfrm>
          <a:prstGeom prst="rect">
            <a:avLst/>
          </a:prstGeom>
        </p:spPr>
        <p:txBody>
          <a:bodyPr wrap="square">
            <a:spAutoFit/>
          </a:bodyPr>
          <a:lstStyle/>
          <a:p>
            <a:pPr marL="171450" indent="-171450">
              <a:buFontTx/>
              <a:buChar char="-"/>
              <a:defRPr/>
            </a:pPr>
            <a:r>
              <a:rPr lang="es-PE" sz="1600" dirty="0"/>
              <a:t>Las IED seguirán destinándose en mayor medida a los servicios y manufacturas, y cada vez menos a las inversiones en recursos naturales. </a:t>
            </a:r>
            <a:endParaRPr lang="es-PE" sz="1600" dirty="0" smtClean="0"/>
          </a:p>
          <a:p>
            <a:pPr marL="171450" indent="-171450" algn="just">
              <a:buFontTx/>
              <a:buChar char="-"/>
              <a:defRPr/>
            </a:pPr>
            <a:r>
              <a:rPr lang="es-ES" sz="1600" dirty="0"/>
              <a:t>La rentabilidad </a:t>
            </a:r>
            <a:r>
              <a:rPr lang="es-ES" sz="1600" dirty="0" smtClean="0"/>
              <a:t>de </a:t>
            </a:r>
            <a:r>
              <a:rPr lang="es-ES" sz="1600" dirty="0"/>
              <a:t>las empresas transnacionales continuarán incrementándose aceleradamente, en especial en la zona de América Latina y el Caribe</a:t>
            </a:r>
            <a:r>
              <a:rPr lang="es-ES" sz="1600" dirty="0" smtClean="0"/>
              <a:t>.</a:t>
            </a:r>
            <a:endParaRPr lang="es-PE" sz="1600" dirty="0"/>
          </a:p>
        </p:txBody>
      </p:sp>
    </p:spTree>
    <p:extLst>
      <p:ext uri="{BB962C8B-B14F-4D97-AF65-F5344CB8AC3E}">
        <p14:creationId xmlns:p14="http://schemas.microsoft.com/office/powerpoint/2010/main" val="142571985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64904"/>
            <a:ext cx="7931224" cy="1371600"/>
          </a:xfrm>
        </p:spPr>
        <p:txBody>
          <a:bodyPr>
            <a:normAutofit/>
          </a:bodyPr>
          <a:lstStyle/>
          <a:p>
            <a:r>
              <a:rPr lang="es-ES" sz="2800" dirty="0" err="1" smtClean="0"/>
              <a:t>iiI</a:t>
            </a:r>
            <a:r>
              <a:rPr lang="es-ES" sz="2800" dirty="0" smtClean="0"/>
              <a:t>.	</a:t>
            </a:r>
            <a:r>
              <a:rPr lang="es-ES" sz="2800" dirty="0" smtClean="0">
                <a:solidFill>
                  <a:schemeClr val="tx1"/>
                </a:solidFill>
              </a:rPr>
              <a:t>TAREA DEL ESTADO</a:t>
            </a:r>
            <a:endParaRPr lang="es-ES" sz="2800" dirty="0">
              <a:solidFill>
                <a:schemeClr val="tx1"/>
              </a:solidFill>
            </a:endParaRPr>
          </a:p>
        </p:txBody>
      </p:sp>
    </p:spTree>
    <p:extLst>
      <p:ext uri="{BB962C8B-B14F-4D97-AF65-F5344CB8AC3E}">
        <p14:creationId xmlns:p14="http://schemas.microsoft.com/office/powerpoint/2010/main" val="56622850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9218" y="332656"/>
            <a:ext cx="3748142" cy="492443"/>
          </a:xfrm>
          <a:prstGeom prst="rect">
            <a:avLst/>
          </a:prstGeom>
        </p:spPr>
        <p:txBody>
          <a:bodyPr wrap="none">
            <a:spAutoFit/>
          </a:bodyPr>
          <a:lstStyle/>
          <a:p>
            <a:r>
              <a:rPr lang="es-PE" sz="2600" b="1" dirty="0" smtClean="0">
                <a:effectLst>
                  <a:outerShdw blurRad="38100" dist="38100" dir="2700000" algn="tl">
                    <a:srgbClr val="000000">
                      <a:alpha val="43137"/>
                    </a:srgbClr>
                  </a:outerShdw>
                </a:effectLst>
                <a:cs typeface="Arial" pitchFamily="34" charset="0"/>
              </a:rPr>
              <a:t>Acuerdos comerciales</a:t>
            </a:r>
            <a:endParaRPr lang="es-ES" sz="2600" dirty="0"/>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9218" y="1052736"/>
            <a:ext cx="8496943" cy="5256584"/>
          </a:xfrm>
          <a:prstGeom prst="rect">
            <a:avLst/>
          </a:prstGeom>
        </p:spPr>
      </p:pic>
    </p:spTree>
    <p:extLst>
      <p:ext uri="{BB962C8B-B14F-4D97-AF65-F5344CB8AC3E}">
        <p14:creationId xmlns:p14="http://schemas.microsoft.com/office/powerpoint/2010/main" val="321226832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b="72418"/>
          <a:stretch>
            <a:fillRect/>
          </a:stretch>
        </p:blipFill>
        <p:spPr bwMode="auto">
          <a:xfrm>
            <a:off x="1692520" y="1438275"/>
            <a:ext cx="576042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6 Grupo"/>
          <p:cNvGrpSpPr>
            <a:grpSpLocks/>
          </p:cNvGrpSpPr>
          <p:nvPr/>
        </p:nvGrpSpPr>
        <p:grpSpPr bwMode="auto">
          <a:xfrm>
            <a:off x="6233746" y="2590800"/>
            <a:ext cx="1579685" cy="3500438"/>
            <a:chOff x="5288372" y="0"/>
            <a:chExt cx="1710919" cy="3500462"/>
          </a:xfrm>
        </p:grpSpPr>
        <p:sp>
          <p:nvSpPr>
            <p:cNvPr id="8" name="7 Rectángulo redondeado"/>
            <p:cNvSpPr/>
            <p:nvPr/>
          </p:nvSpPr>
          <p:spPr>
            <a:xfrm>
              <a:off x="5288372" y="0"/>
              <a:ext cx="1710919" cy="35004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5288372" y="1400185"/>
              <a:ext cx="1710919" cy="1400185"/>
            </a:xfrm>
            <a:prstGeom prst="rect">
              <a:avLst/>
            </a:prstGeom>
          </p:spPr>
          <p:style>
            <a:lnRef idx="0">
              <a:scrgbClr r="0" g="0" b="0"/>
            </a:lnRef>
            <a:fillRef idx="0">
              <a:scrgbClr r="0" g="0" b="0"/>
            </a:fillRef>
            <a:effectRef idx="0">
              <a:scrgbClr r="0" g="0" b="0"/>
            </a:effectRef>
            <a:fontRef idx="minor">
              <a:schemeClr val="lt1"/>
            </a:fontRef>
          </p:style>
          <p:txBody>
            <a:bodyPr lIns="135128" tIns="135128" rIns="135128" bIns="135128" spcCol="1270" anchor="ctr"/>
            <a:lstStyle/>
            <a:p>
              <a:pPr algn="ctr" defTabSz="844550">
                <a:lnSpc>
                  <a:spcPct val="90000"/>
                </a:lnSpc>
                <a:spcAft>
                  <a:spcPct val="35000"/>
                </a:spcAft>
                <a:defRPr/>
              </a:pPr>
              <a:endParaRPr lang="es-MX" sz="1600" dirty="0"/>
            </a:p>
            <a:p>
              <a:pPr algn="ctr" defTabSz="844550">
                <a:lnSpc>
                  <a:spcPct val="90000"/>
                </a:lnSpc>
                <a:spcAft>
                  <a:spcPct val="35000"/>
                </a:spcAft>
                <a:defRPr/>
              </a:pPr>
              <a:r>
                <a:rPr lang="es-MX" sz="1900" dirty="0"/>
                <a:t>4.     Desarrollo de Cultura Exportadora</a:t>
              </a:r>
              <a:endParaRPr lang="es-ES" sz="1900" dirty="0"/>
            </a:p>
          </p:txBody>
        </p:sp>
      </p:grpSp>
      <p:grpSp>
        <p:nvGrpSpPr>
          <p:cNvPr id="21508" name="9 Grupo"/>
          <p:cNvGrpSpPr>
            <a:grpSpLocks/>
          </p:cNvGrpSpPr>
          <p:nvPr/>
        </p:nvGrpSpPr>
        <p:grpSpPr bwMode="auto">
          <a:xfrm>
            <a:off x="1346689" y="2590800"/>
            <a:ext cx="1579685" cy="3500438"/>
            <a:chOff x="1632" y="0"/>
            <a:chExt cx="1710919" cy="3500462"/>
          </a:xfrm>
        </p:grpSpPr>
        <p:sp>
          <p:nvSpPr>
            <p:cNvPr id="11" name="10 Rectángulo redondeado"/>
            <p:cNvSpPr/>
            <p:nvPr/>
          </p:nvSpPr>
          <p:spPr>
            <a:xfrm>
              <a:off x="1632" y="0"/>
              <a:ext cx="1710919" cy="35004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Rectángulo"/>
            <p:cNvSpPr/>
            <p:nvPr/>
          </p:nvSpPr>
          <p:spPr>
            <a:xfrm>
              <a:off x="1632" y="1400185"/>
              <a:ext cx="1710919" cy="1400185"/>
            </a:xfrm>
            <a:prstGeom prst="rect">
              <a:avLst/>
            </a:prstGeom>
          </p:spPr>
          <p:style>
            <a:lnRef idx="0">
              <a:scrgbClr r="0" g="0" b="0"/>
            </a:lnRef>
            <a:fillRef idx="0">
              <a:scrgbClr r="0" g="0" b="0"/>
            </a:fillRef>
            <a:effectRef idx="0">
              <a:scrgbClr r="0" g="0" b="0"/>
            </a:effectRef>
            <a:fontRef idx="minor">
              <a:schemeClr val="lt1"/>
            </a:fontRef>
          </p:style>
          <p:txBody>
            <a:bodyPr lIns="135128" tIns="135128" rIns="135128" bIns="135128" spcCol="1270" anchor="ctr"/>
            <a:lstStyle/>
            <a:p>
              <a:pPr algn="ctr" defTabSz="844550">
                <a:lnSpc>
                  <a:spcPct val="90000"/>
                </a:lnSpc>
                <a:spcAft>
                  <a:spcPct val="35000"/>
                </a:spcAft>
                <a:defRPr/>
              </a:pPr>
              <a:r>
                <a:rPr lang="es-MX" sz="1900" dirty="0"/>
                <a:t>1. Diversificación de mercados</a:t>
              </a:r>
              <a:endParaRPr lang="es-ES" sz="1900" dirty="0"/>
            </a:p>
          </p:txBody>
        </p:sp>
      </p:grpSp>
      <p:grpSp>
        <p:nvGrpSpPr>
          <p:cNvPr id="21509" name="13 Grupo"/>
          <p:cNvGrpSpPr>
            <a:grpSpLocks/>
          </p:cNvGrpSpPr>
          <p:nvPr/>
        </p:nvGrpSpPr>
        <p:grpSpPr bwMode="auto">
          <a:xfrm>
            <a:off x="2973266" y="2590800"/>
            <a:ext cx="1579685" cy="3500438"/>
            <a:chOff x="1763879" y="0"/>
            <a:chExt cx="1710919" cy="3500462"/>
          </a:xfrm>
        </p:grpSpPr>
        <p:sp>
          <p:nvSpPr>
            <p:cNvPr id="15" name="14 Rectángulo redondeado"/>
            <p:cNvSpPr/>
            <p:nvPr/>
          </p:nvSpPr>
          <p:spPr>
            <a:xfrm>
              <a:off x="1763879" y="0"/>
              <a:ext cx="1710919" cy="35004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Rectángulo"/>
            <p:cNvSpPr/>
            <p:nvPr/>
          </p:nvSpPr>
          <p:spPr>
            <a:xfrm>
              <a:off x="1763879" y="1400185"/>
              <a:ext cx="1710919" cy="1400185"/>
            </a:xfrm>
            <a:prstGeom prst="rect">
              <a:avLst/>
            </a:prstGeom>
          </p:spPr>
          <p:style>
            <a:lnRef idx="0">
              <a:scrgbClr r="0" g="0" b="0"/>
            </a:lnRef>
            <a:fillRef idx="0">
              <a:scrgbClr r="0" g="0" b="0"/>
            </a:fillRef>
            <a:effectRef idx="0">
              <a:scrgbClr r="0" g="0" b="0"/>
            </a:effectRef>
            <a:fontRef idx="minor">
              <a:schemeClr val="lt1"/>
            </a:fontRef>
          </p:style>
          <p:txBody>
            <a:bodyPr lIns="135128" tIns="135128" rIns="135128" bIns="135128" spcCol="1270" anchor="ctr"/>
            <a:lstStyle/>
            <a:p>
              <a:pPr algn="ctr" defTabSz="844550">
                <a:lnSpc>
                  <a:spcPct val="90000"/>
                </a:lnSpc>
                <a:spcAft>
                  <a:spcPct val="35000"/>
                </a:spcAft>
                <a:defRPr/>
              </a:pPr>
              <a:endParaRPr lang="es-MX" sz="1900" dirty="0"/>
            </a:p>
            <a:p>
              <a:pPr algn="ctr" defTabSz="844550">
                <a:lnSpc>
                  <a:spcPct val="90000"/>
                </a:lnSpc>
                <a:spcAft>
                  <a:spcPct val="35000"/>
                </a:spcAft>
                <a:defRPr/>
              </a:pPr>
              <a:endParaRPr lang="es-MX" sz="1200" dirty="0"/>
            </a:p>
            <a:p>
              <a:pPr algn="ctr" defTabSz="844550">
                <a:lnSpc>
                  <a:spcPct val="90000"/>
                </a:lnSpc>
                <a:spcAft>
                  <a:spcPct val="35000"/>
                </a:spcAft>
                <a:defRPr/>
              </a:pPr>
              <a:r>
                <a:rPr lang="es-MX" sz="1900" dirty="0"/>
                <a:t>2.    Promoción y Desarrollo de Oferta exportable</a:t>
              </a:r>
              <a:endParaRPr lang="es-ES" sz="1900" dirty="0"/>
            </a:p>
          </p:txBody>
        </p:sp>
      </p:grpSp>
      <p:sp>
        <p:nvSpPr>
          <p:cNvPr id="17" name="16 Elipse"/>
          <p:cNvSpPr/>
          <p:nvPr/>
        </p:nvSpPr>
        <p:spPr>
          <a:xfrm>
            <a:off x="1598736" y="2816226"/>
            <a:ext cx="1075592" cy="1165225"/>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511" name="17 Grupo"/>
          <p:cNvGrpSpPr>
            <a:grpSpLocks/>
          </p:cNvGrpSpPr>
          <p:nvPr/>
        </p:nvGrpSpPr>
        <p:grpSpPr bwMode="auto">
          <a:xfrm>
            <a:off x="4599843" y="2590800"/>
            <a:ext cx="1579685" cy="3500438"/>
            <a:chOff x="3526125" y="0"/>
            <a:chExt cx="1710919" cy="3500462"/>
          </a:xfrm>
        </p:grpSpPr>
        <p:sp>
          <p:nvSpPr>
            <p:cNvPr id="19" name="18 Rectángulo redondeado"/>
            <p:cNvSpPr/>
            <p:nvPr/>
          </p:nvSpPr>
          <p:spPr>
            <a:xfrm>
              <a:off x="3526125" y="0"/>
              <a:ext cx="1710919" cy="35004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Rectángulo"/>
            <p:cNvSpPr/>
            <p:nvPr/>
          </p:nvSpPr>
          <p:spPr>
            <a:xfrm>
              <a:off x="3526125" y="1400185"/>
              <a:ext cx="1710919" cy="1400185"/>
            </a:xfrm>
            <a:prstGeom prst="rect">
              <a:avLst/>
            </a:prstGeom>
          </p:spPr>
          <p:style>
            <a:lnRef idx="0">
              <a:scrgbClr r="0" g="0" b="0"/>
            </a:lnRef>
            <a:fillRef idx="0">
              <a:scrgbClr r="0" g="0" b="0"/>
            </a:fillRef>
            <a:effectRef idx="0">
              <a:scrgbClr r="0" g="0" b="0"/>
            </a:effectRef>
            <a:fontRef idx="minor">
              <a:schemeClr val="lt1"/>
            </a:fontRef>
          </p:style>
          <p:txBody>
            <a:bodyPr lIns="135128" tIns="135128" rIns="135128" bIns="135128" spcCol="1270" anchor="ctr"/>
            <a:lstStyle/>
            <a:p>
              <a:pPr algn="ctr" defTabSz="844550">
                <a:lnSpc>
                  <a:spcPct val="90000"/>
                </a:lnSpc>
                <a:spcAft>
                  <a:spcPct val="35000"/>
                </a:spcAft>
                <a:defRPr/>
              </a:pPr>
              <a:endParaRPr lang="es-MX" sz="700" dirty="0"/>
            </a:p>
            <a:p>
              <a:pPr algn="ctr" defTabSz="844550">
                <a:lnSpc>
                  <a:spcPct val="90000"/>
                </a:lnSpc>
                <a:spcAft>
                  <a:spcPct val="35000"/>
                </a:spcAft>
                <a:defRPr/>
              </a:pPr>
              <a:r>
                <a:rPr lang="es-MX" sz="1900" dirty="0"/>
                <a:t>3.    Facilitación de Comercio</a:t>
              </a:r>
              <a:endParaRPr lang="es-ES" sz="1900" dirty="0"/>
            </a:p>
          </p:txBody>
        </p:sp>
      </p:grpSp>
      <p:sp>
        <p:nvSpPr>
          <p:cNvPr id="21" name="20 Elipse"/>
          <p:cNvSpPr/>
          <p:nvPr/>
        </p:nvSpPr>
        <p:spPr>
          <a:xfrm>
            <a:off x="4851890" y="2816226"/>
            <a:ext cx="1075592" cy="1165225"/>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21 Elipse"/>
          <p:cNvSpPr/>
          <p:nvPr/>
        </p:nvSpPr>
        <p:spPr>
          <a:xfrm>
            <a:off x="6478466" y="2816226"/>
            <a:ext cx="1075592" cy="1165225"/>
          </a:xfrm>
          <a:prstGeom prst="ellipse">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12 Elipse"/>
          <p:cNvSpPr/>
          <p:nvPr/>
        </p:nvSpPr>
        <p:spPr>
          <a:xfrm>
            <a:off x="3225313" y="2816226"/>
            <a:ext cx="1075592" cy="1165225"/>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1 Título"/>
          <p:cNvSpPr txBox="1">
            <a:spLocks/>
          </p:cNvSpPr>
          <p:nvPr/>
        </p:nvSpPr>
        <p:spPr bwMode="auto">
          <a:xfrm>
            <a:off x="1403648" y="889556"/>
            <a:ext cx="6480720" cy="52322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s-MX" sz="2800" b="1" dirty="0" smtClean="0">
                <a:latin typeface="+mn-lt"/>
              </a:rPr>
              <a:t>Enfoque Promocional</a:t>
            </a:r>
            <a:endParaRPr lang="es-MX" sz="2800" b="1" dirty="0">
              <a:latin typeface="+mn-lt"/>
            </a:endParaRPr>
          </a:p>
        </p:txBody>
      </p:sp>
      <p:sp>
        <p:nvSpPr>
          <p:cNvPr id="24" name="1 Título"/>
          <p:cNvSpPr>
            <a:spLocks noGrp="1"/>
          </p:cNvSpPr>
          <p:nvPr>
            <p:ph type="title"/>
          </p:nvPr>
        </p:nvSpPr>
        <p:spPr>
          <a:xfrm>
            <a:off x="457200" y="152718"/>
            <a:ext cx="7931224" cy="756002"/>
          </a:xfrm>
        </p:spPr>
        <p:txBody>
          <a:bodyPr>
            <a:normAutofit/>
          </a:bodyPr>
          <a:lstStyle/>
          <a:p>
            <a:r>
              <a:rPr lang="es-ES" sz="2800" dirty="0" err="1" smtClean="0"/>
              <a:t>iiI</a:t>
            </a:r>
            <a:r>
              <a:rPr lang="es-ES" sz="2800" dirty="0" smtClean="0"/>
              <a:t>.	</a:t>
            </a:r>
            <a:r>
              <a:rPr lang="es-ES" sz="2800" dirty="0" smtClean="0">
                <a:solidFill>
                  <a:schemeClr val="tx1"/>
                </a:solidFill>
              </a:rPr>
              <a:t>TAREA DEL ESTADO</a:t>
            </a:r>
            <a:endParaRPr lang="es-ES" sz="2800" dirty="0">
              <a:solidFill>
                <a:schemeClr val="tx1"/>
              </a:solidFill>
            </a:endParaRPr>
          </a:p>
        </p:txBody>
      </p:sp>
    </p:spTree>
    <p:extLst>
      <p:ext uri="{BB962C8B-B14F-4D97-AF65-F5344CB8AC3E}">
        <p14:creationId xmlns:p14="http://schemas.microsoft.com/office/powerpoint/2010/main" val="366415445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1 Grupo"/>
          <p:cNvGrpSpPr/>
          <p:nvPr/>
        </p:nvGrpSpPr>
        <p:grpSpPr>
          <a:xfrm>
            <a:off x="107504" y="1241546"/>
            <a:ext cx="8880683" cy="4902098"/>
            <a:chOff x="107504" y="1241546"/>
            <a:chExt cx="8880683" cy="4013742"/>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9" t="28398" r="7986" b="23064"/>
            <a:stretch/>
          </p:blipFill>
          <p:spPr bwMode="auto">
            <a:xfrm>
              <a:off x="107504" y="1241546"/>
              <a:ext cx="8880683" cy="401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9" t="76851" r="7986" b="11188"/>
            <a:stretch/>
          </p:blipFill>
          <p:spPr bwMode="auto">
            <a:xfrm>
              <a:off x="2212400" y="4653136"/>
              <a:ext cx="5250431" cy="58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5 CuadroTexto"/>
          <p:cNvSpPr txBox="1">
            <a:spLocks noChangeArrowheads="1"/>
          </p:cNvSpPr>
          <p:nvPr/>
        </p:nvSpPr>
        <p:spPr bwMode="auto">
          <a:xfrm>
            <a:off x="15875" y="188640"/>
            <a:ext cx="8770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ES" sz="2400" b="1" dirty="0" smtClean="0">
                <a:solidFill>
                  <a:srgbClr val="000000"/>
                </a:solidFill>
                <a:latin typeface="Bree Peru Regular"/>
              </a:rPr>
              <a:t>Oficinas Comerciales en el Exterior</a:t>
            </a:r>
            <a:endParaRPr lang="es-ES" sz="2400" b="1" dirty="0">
              <a:solidFill>
                <a:srgbClr val="000000"/>
              </a:solidFill>
              <a:latin typeface="Bree Peru Regular"/>
            </a:endParaRPr>
          </a:p>
        </p:txBody>
      </p:sp>
    </p:spTree>
    <p:extLst>
      <p:ext uri="{BB962C8B-B14F-4D97-AF65-F5344CB8AC3E}">
        <p14:creationId xmlns:p14="http://schemas.microsoft.com/office/powerpoint/2010/main" val="1122310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8147248" cy="1371600"/>
          </a:xfrm>
        </p:spPr>
        <p:txBody>
          <a:bodyPr/>
          <a:lstStyle/>
          <a:p>
            <a:pPr algn="ctr"/>
            <a:r>
              <a:rPr lang="es-ES" dirty="0" smtClean="0"/>
              <a:t>AGENDA</a:t>
            </a:r>
            <a:endParaRPr lang="es-ES" dirty="0"/>
          </a:p>
        </p:txBody>
      </p:sp>
      <p:sp>
        <p:nvSpPr>
          <p:cNvPr id="3" name="2 Marcador de contenido"/>
          <p:cNvSpPr>
            <a:spLocks noGrp="1"/>
          </p:cNvSpPr>
          <p:nvPr>
            <p:ph idx="1"/>
          </p:nvPr>
        </p:nvSpPr>
        <p:spPr>
          <a:xfrm>
            <a:off x="755576" y="2348880"/>
            <a:ext cx="7321624" cy="3777283"/>
          </a:xfrm>
        </p:spPr>
        <p:txBody>
          <a:bodyPr>
            <a:normAutofit/>
          </a:bodyPr>
          <a:lstStyle/>
          <a:p>
            <a:pPr marL="514350" indent="-514350">
              <a:buClr>
                <a:schemeClr val="tx2"/>
              </a:buClr>
              <a:buFont typeface="+mj-lt"/>
              <a:buAutoNum type="romanUcPeriod"/>
            </a:pPr>
            <a:r>
              <a:rPr lang="es-ES" sz="2800" b="0" dirty="0" smtClean="0"/>
              <a:t>CONDICIONES DEL ENTORNO</a:t>
            </a:r>
          </a:p>
          <a:p>
            <a:pPr marL="514350" indent="-514350">
              <a:buClr>
                <a:schemeClr val="tx2"/>
              </a:buClr>
              <a:buFont typeface="+mj-lt"/>
              <a:buAutoNum type="romanUcPeriod"/>
            </a:pPr>
            <a:r>
              <a:rPr lang="es-ES" sz="2800" b="0" dirty="0" smtClean="0"/>
              <a:t>PERU: EVOLUCION EXPORTADORA</a:t>
            </a:r>
          </a:p>
          <a:p>
            <a:pPr marL="514350" indent="-514350">
              <a:buClr>
                <a:schemeClr val="tx2"/>
              </a:buClr>
              <a:buFont typeface="+mj-lt"/>
              <a:buAutoNum type="romanUcPeriod"/>
            </a:pPr>
            <a:r>
              <a:rPr lang="es-ES" sz="2800" b="0" dirty="0" smtClean="0"/>
              <a:t>TAREA DEL ESTADO</a:t>
            </a:r>
          </a:p>
          <a:p>
            <a:pPr marL="514350" indent="-514350">
              <a:buClr>
                <a:schemeClr val="tx2"/>
              </a:buClr>
              <a:buFont typeface="+mj-lt"/>
              <a:buAutoNum type="romanUcPeriod"/>
            </a:pPr>
            <a:r>
              <a:rPr lang="es-ES" sz="2800" b="0" dirty="0" smtClean="0"/>
              <a:t>DESAFIOS DE LA EMPRESA PERUANA</a:t>
            </a:r>
            <a:endParaRPr lang="es-ES" sz="2800" b="0" dirty="0"/>
          </a:p>
        </p:txBody>
      </p:sp>
    </p:spTree>
    <p:extLst>
      <p:ext uri="{BB962C8B-B14F-4D97-AF65-F5344CB8AC3E}">
        <p14:creationId xmlns:p14="http://schemas.microsoft.com/office/powerpoint/2010/main" val="3309834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0 CuadroTexto"/>
          <p:cNvSpPr txBox="1">
            <a:spLocks noChangeArrowheads="1"/>
          </p:cNvSpPr>
          <p:nvPr/>
        </p:nvSpPr>
        <p:spPr bwMode="auto">
          <a:xfrm>
            <a:off x="1115616" y="673532"/>
            <a:ext cx="5940028" cy="523220"/>
          </a:xfrm>
          <a:prstGeom prst="rect">
            <a:avLst/>
          </a:prstGeom>
          <a:noFill/>
          <a:ln w="9525">
            <a:noFill/>
            <a:miter lim="800000"/>
            <a:headEnd/>
            <a:tailEnd/>
          </a:ln>
        </p:spPr>
        <p:txBody>
          <a:bodyPr wrap="square">
            <a:spAutoFit/>
          </a:bodyPr>
          <a:lstStyle/>
          <a:p>
            <a:pPr fontAlgn="base">
              <a:spcBef>
                <a:spcPct val="0"/>
              </a:spcBef>
              <a:spcAft>
                <a:spcPct val="0"/>
              </a:spcAft>
            </a:pPr>
            <a:r>
              <a:rPr lang="es-ES" sz="2800" b="1" dirty="0" smtClean="0">
                <a:solidFill>
                  <a:srgbClr val="000000"/>
                </a:solidFill>
                <a:latin typeface="Arial" charset="0"/>
              </a:rPr>
              <a:t>Infraestructura</a:t>
            </a:r>
            <a:endParaRPr lang="es-ES" sz="2800" b="1" dirty="0">
              <a:solidFill>
                <a:srgbClr val="000000"/>
              </a:solidFill>
              <a:latin typeface="Arial" charset="0"/>
            </a:endParaRPr>
          </a:p>
        </p:txBody>
      </p:sp>
      <p:pic>
        <p:nvPicPr>
          <p:cNvPr id="4" name="Picture 2" descr="http://1.bp.blogspot.com/_JzSqd6YaCaY/SmFoNyha9UI/AAAAAAAAFKA/KVvy3Ls2bLU/s400/Rendy.jpg">
            <a:hlinkClick r:id="rId2"/>
          </p:cNvPr>
          <p:cNvPicPr>
            <a:picLocks noChangeAspect="1" noChangeArrowheads="1"/>
          </p:cNvPicPr>
          <p:nvPr/>
        </p:nvPicPr>
        <p:blipFill>
          <a:blip r:embed="rId3" cstate="print"/>
          <a:srcRect/>
          <a:stretch>
            <a:fillRect/>
          </a:stretch>
        </p:blipFill>
        <p:spPr bwMode="auto">
          <a:xfrm>
            <a:off x="690563" y="1770658"/>
            <a:ext cx="3810000" cy="25717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descr="http://1.bp.blogspot.com/_JzSqd6YaCaY/S49Thnxt27I/AAAAAAAAHho/-cwyGXASIPs/s400/Rendy.jpg">
            <a:hlinkClick r:id="rId4"/>
          </p:cNvPr>
          <p:cNvPicPr>
            <a:picLocks noChangeAspect="1" noChangeArrowheads="1"/>
          </p:cNvPicPr>
          <p:nvPr/>
        </p:nvPicPr>
        <p:blipFill>
          <a:blip r:embed="rId5" cstate="print"/>
          <a:srcRect/>
          <a:stretch>
            <a:fillRect/>
          </a:stretch>
        </p:blipFill>
        <p:spPr bwMode="auto">
          <a:xfrm>
            <a:off x="4865688" y="1700808"/>
            <a:ext cx="3810000" cy="28575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4 CuadroTexto"/>
          <p:cNvSpPr txBox="1">
            <a:spLocks noChangeArrowheads="1"/>
          </p:cNvSpPr>
          <p:nvPr/>
        </p:nvSpPr>
        <p:spPr bwMode="auto">
          <a:xfrm>
            <a:off x="900113" y="4701183"/>
            <a:ext cx="2879725" cy="400050"/>
          </a:xfrm>
          <a:prstGeom prst="rect">
            <a:avLst/>
          </a:prstGeom>
          <a:noFill/>
          <a:ln w="9525">
            <a:noFill/>
            <a:miter lim="800000"/>
            <a:headEnd/>
            <a:tailEnd/>
          </a:ln>
        </p:spPr>
        <p:txBody>
          <a:bodyPr>
            <a:spAutoFit/>
          </a:bodyPr>
          <a:lstStyle/>
          <a:p>
            <a:pPr fontAlgn="base">
              <a:spcBef>
                <a:spcPct val="0"/>
              </a:spcBef>
              <a:spcAft>
                <a:spcPct val="0"/>
              </a:spcAft>
            </a:pPr>
            <a:r>
              <a:rPr lang="es-ES" sz="2000">
                <a:solidFill>
                  <a:srgbClr val="000000"/>
                </a:solidFill>
                <a:latin typeface="Arial" charset="0"/>
              </a:rPr>
              <a:t>Aerop. Jorge Chávez</a:t>
            </a:r>
          </a:p>
        </p:txBody>
      </p:sp>
      <p:sp>
        <p:nvSpPr>
          <p:cNvPr id="7" name="5 CuadroTexto"/>
          <p:cNvSpPr txBox="1">
            <a:spLocks noChangeArrowheads="1"/>
          </p:cNvSpPr>
          <p:nvPr/>
        </p:nvSpPr>
        <p:spPr bwMode="auto">
          <a:xfrm>
            <a:off x="5651500" y="4845645"/>
            <a:ext cx="2808288" cy="708025"/>
          </a:xfrm>
          <a:prstGeom prst="rect">
            <a:avLst/>
          </a:prstGeom>
          <a:noFill/>
          <a:ln w="9525">
            <a:noFill/>
            <a:miter lim="800000"/>
            <a:headEnd/>
            <a:tailEnd/>
          </a:ln>
        </p:spPr>
        <p:txBody>
          <a:bodyPr>
            <a:spAutoFit/>
          </a:bodyPr>
          <a:lstStyle/>
          <a:p>
            <a:pPr fontAlgn="base">
              <a:spcBef>
                <a:spcPct val="0"/>
              </a:spcBef>
              <a:spcAft>
                <a:spcPct val="0"/>
              </a:spcAft>
            </a:pPr>
            <a:r>
              <a:rPr lang="es-ES" sz="2000">
                <a:solidFill>
                  <a:srgbClr val="000000"/>
                </a:solidFill>
                <a:latin typeface="Arial" charset="0"/>
              </a:rPr>
              <a:t>Conj.Habitacional Santa Rosa</a:t>
            </a:r>
          </a:p>
        </p:txBody>
      </p:sp>
      <p:sp>
        <p:nvSpPr>
          <p:cNvPr id="8" name="1 Título"/>
          <p:cNvSpPr txBox="1">
            <a:spLocks/>
          </p:cNvSpPr>
          <p:nvPr/>
        </p:nvSpPr>
        <p:spPr>
          <a:xfrm>
            <a:off x="457200" y="152718"/>
            <a:ext cx="7931224" cy="1371600"/>
          </a:xfrm>
          <a:prstGeom prst="rect">
            <a:avLst/>
          </a:prstGeom>
        </p:spPr>
        <p:txBody>
          <a:bodyP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s-ES" sz="2800" b="1" kern="0" dirty="0" smtClean="0">
                <a:solidFill>
                  <a:srgbClr val="FF0000"/>
                </a:solidFill>
                <a:latin typeface="+mn-lt"/>
              </a:rPr>
              <a:t>III.</a:t>
            </a:r>
            <a:r>
              <a:rPr lang="es-ES" sz="2800" b="1" kern="0" dirty="0" smtClean="0">
                <a:latin typeface="+mn-lt"/>
              </a:rPr>
              <a:t>	</a:t>
            </a:r>
            <a:r>
              <a:rPr lang="es-ES" sz="2800" b="1" kern="0" dirty="0" smtClean="0">
                <a:solidFill>
                  <a:schemeClr val="tx1"/>
                </a:solidFill>
                <a:latin typeface="+mn-lt"/>
              </a:rPr>
              <a:t>TAREA DEL ESTADO</a:t>
            </a:r>
            <a:endParaRPr lang="es-ES" sz="2800" b="1" kern="0" dirty="0">
              <a:solidFill>
                <a:schemeClr val="tx1"/>
              </a:solidFill>
              <a:latin typeface="+mn-lt"/>
            </a:endParaRPr>
          </a:p>
        </p:txBody>
      </p:sp>
    </p:spTree>
    <p:extLst>
      <p:ext uri="{BB962C8B-B14F-4D97-AF65-F5344CB8AC3E}">
        <p14:creationId xmlns:p14="http://schemas.microsoft.com/office/powerpoint/2010/main" val="638071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432289" y="1090613"/>
          <a:ext cx="8332176" cy="4626537"/>
        </p:xfrm>
        <a:graphic>
          <a:graphicData uri="http://schemas.openxmlformats.org/drawingml/2006/table">
            <a:tbl>
              <a:tblPr firstRow="1" bandRow="1">
                <a:tableStyleId>{F5AB1C69-6EDB-4FF4-983F-18BD219EF322}</a:tableStyleId>
              </a:tblPr>
              <a:tblGrid>
                <a:gridCol w="1534556"/>
                <a:gridCol w="3224815"/>
                <a:gridCol w="3572805"/>
              </a:tblGrid>
              <a:tr h="404755">
                <a:tc>
                  <a:txBody>
                    <a:bodyPr/>
                    <a:lstStyle/>
                    <a:p>
                      <a:pPr algn="ctr"/>
                      <a:r>
                        <a:rPr lang="es-PE" sz="1600" dirty="0" smtClean="0">
                          <a:solidFill>
                            <a:schemeClr val="bg1"/>
                          </a:solidFill>
                        </a:rPr>
                        <a:t>Actividades</a:t>
                      </a:r>
                      <a:endParaRPr lang="es-PE" sz="1600" dirty="0">
                        <a:solidFill>
                          <a:schemeClr val="bg1"/>
                        </a:solidFill>
                      </a:endParaRPr>
                    </a:p>
                  </a:txBody>
                  <a:tcPr marL="91434" marR="91434" marT="45723" marB="45723"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s-PE" sz="1600" dirty="0" smtClean="0">
                          <a:solidFill>
                            <a:schemeClr val="bg1"/>
                          </a:solidFill>
                        </a:rPr>
                        <a:t>En</a:t>
                      </a:r>
                      <a:r>
                        <a:rPr lang="es-PE" sz="1600" baseline="0" dirty="0" smtClean="0">
                          <a:solidFill>
                            <a:schemeClr val="bg1"/>
                          </a:solidFill>
                        </a:rPr>
                        <a:t> que consiste</a:t>
                      </a:r>
                      <a:r>
                        <a:rPr lang="es-PE" sz="1600" dirty="0" smtClean="0">
                          <a:solidFill>
                            <a:schemeClr val="bg1"/>
                          </a:solidFill>
                        </a:rPr>
                        <a:t>?</a:t>
                      </a:r>
                      <a:endParaRPr lang="es-PE" sz="1600" dirty="0">
                        <a:solidFill>
                          <a:schemeClr val="bg1"/>
                        </a:solidFill>
                      </a:endParaRPr>
                    </a:p>
                  </a:txBody>
                  <a:tcPr marL="91434" marR="91434" marT="45723" marB="45723"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s-PE" sz="1600" dirty="0" smtClean="0">
                          <a:solidFill>
                            <a:schemeClr val="bg1"/>
                          </a:solidFill>
                        </a:rPr>
                        <a:t>Resultados</a:t>
                      </a:r>
                      <a:endParaRPr lang="es-PE" sz="1600" dirty="0">
                        <a:solidFill>
                          <a:schemeClr val="bg1"/>
                        </a:solidFill>
                      </a:endParaRPr>
                    </a:p>
                  </a:txBody>
                  <a:tcPr marL="91434" marR="91434" marT="45723" marB="45723" anchor="ctr">
                    <a:solidFill>
                      <a:srgbClr val="C00000"/>
                    </a:solidFill>
                  </a:tcPr>
                </a:tc>
              </a:tr>
              <a:tr h="1222137">
                <a:tc>
                  <a:txBody>
                    <a:bodyPr/>
                    <a:lstStyle/>
                    <a:p>
                      <a:pPr algn="ctr"/>
                      <a:r>
                        <a:rPr lang="es-PE" sz="1300" dirty="0" smtClean="0"/>
                        <a:t>Gestión de riesgo en entidades de control como DIGESA, DIGEMID, SENASA y SANIPES</a:t>
                      </a:r>
                      <a:endParaRPr lang="es-PE" sz="1300" b="1" dirty="0"/>
                    </a:p>
                  </a:txBody>
                  <a:tcPr marL="91434" marR="91434" marT="45723" marB="45723" anchor="ctr"/>
                </a:tc>
                <a:tc>
                  <a:txBody>
                    <a:bodyPr/>
                    <a:lstStyle/>
                    <a:p>
                      <a:pPr marL="182563" marR="0" indent="-182563" algn="l"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solidFill>
                            <a:schemeClr val="dk1"/>
                          </a:solidFill>
                          <a:latin typeface="+mn-lt"/>
                          <a:ea typeface="+mn-ea"/>
                          <a:cs typeface="+mn-cs"/>
                        </a:rPr>
                        <a:t>Homogenización de criterios de gestión de riesgo para  empresas (historial y patrones de comportamiento), y productos (trazabilidad, características, procesos productivos y control posterior).</a:t>
                      </a:r>
                    </a:p>
                  </a:txBody>
                  <a:tcPr marL="91434" marR="91434" marT="45723" marB="45723"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Mayor predictibilidad</a:t>
                      </a:r>
                      <a:r>
                        <a:rPr lang="es-PE" sz="1300" kern="1200" baseline="0" dirty="0" smtClean="0"/>
                        <a:t> para el sector privado</a:t>
                      </a:r>
                    </a:p>
                    <a:p>
                      <a:pPr marL="285750" marR="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baseline="0" dirty="0" smtClean="0"/>
                        <a:t>Optimización de recursos del Estado</a:t>
                      </a:r>
                    </a:p>
                  </a:txBody>
                  <a:tcPr marL="91434" marR="91434" marT="45723" marB="45723" anchor="ctr"/>
                </a:tc>
              </a:tr>
              <a:tr h="10076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300" dirty="0" smtClean="0"/>
                        <a:t>Herramientas para PYMES</a:t>
                      </a:r>
                      <a:endParaRPr lang="es-PE" sz="1300" b="1" dirty="0" smtClean="0"/>
                    </a:p>
                  </a:txBody>
                  <a:tcPr marL="91434" marR="91434" marT="45723" marB="45723" anchor="ctr"/>
                </a:tc>
                <a:tc>
                  <a:txBody>
                    <a:bodyPr/>
                    <a:lstStyle/>
                    <a:p>
                      <a:pPr marL="182563" marR="0" indent="-182563" algn="l"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 Herramienta para PYMES</a:t>
                      </a:r>
                      <a:r>
                        <a:rPr lang="es-PE" sz="1300" kern="1200" baseline="0" dirty="0" smtClean="0"/>
                        <a:t> exportadoras que faciliten la gestión de la cadena de suministros y documentos electrónicos</a:t>
                      </a:r>
                      <a:endParaRPr lang="es-PE" sz="1300" b="0" kern="1200" dirty="0" smtClean="0">
                        <a:solidFill>
                          <a:schemeClr val="dk1"/>
                        </a:solidFill>
                        <a:latin typeface="+mn-lt"/>
                        <a:ea typeface="+mn-ea"/>
                        <a:cs typeface="+mn-cs"/>
                      </a:endParaRPr>
                    </a:p>
                  </a:txBody>
                  <a:tcPr marL="91434" marR="91434" marT="45723" marB="45723"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Reducir</a:t>
                      </a:r>
                      <a:r>
                        <a:rPr lang="es-PE" sz="1300" kern="1200" baseline="0" dirty="0" smtClean="0"/>
                        <a:t> </a:t>
                      </a:r>
                      <a:r>
                        <a:rPr lang="es-PE" sz="1300" kern="1200" dirty="0" smtClean="0"/>
                        <a:t>brecha digital de MYPES</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Adopción de buenas prácticas de gestión empresarial.</a:t>
                      </a:r>
                      <a:endParaRPr lang="es-PE" sz="1300" b="0" kern="1200" dirty="0" smtClean="0">
                        <a:solidFill>
                          <a:schemeClr val="dk1"/>
                        </a:solidFill>
                        <a:latin typeface="+mn-lt"/>
                        <a:ea typeface="+mn-ea"/>
                        <a:cs typeface="+mn-cs"/>
                      </a:endParaRPr>
                    </a:p>
                  </a:txBody>
                  <a:tcPr marL="91434" marR="91434" marT="45723" marB="45723" anchor="ctr"/>
                </a:tc>
              </a:tr>
              <a:tr h="980152">
                <a:tc>
                  <a:txBody>
                    <a:bodyPr/>
                    <a:lstStyle/>
                    <a:p>
                      <a:pPr algn="ctr"/>
                      <a:r>
                        <a:rPr lang="es-PE" sz="1300" dirty="0" smtClean="0"/>
                        <a:t>Interconexión con otras </a:t>
                      </a:r>
                      <a:r>
                        <a:rPr lang="es-PE" sz="1300" dirty="0" err="1" smtClean="0"/>
                        <a:t>VUCEs</a:t>
                      </a:r>
                      <a:r>
                        <a:rPr lang="es-PE" sz="1300" dirty="0" smtClean="0"/>
                        <a:t> en el exterior</a:t>
                      </a:r>
                      <a:endParaRPr lang="es-PE" sz="1300" b="1" dirty="0"/>
                    </a:p>
                  </a:txBody>
                  <a:tcPr marL="91434" marR="91434" marT="45723" marB="45723" anchor="ctr"/>
                </a:tc>
                <a:tc>
                  <a:txBody>
                    <a:bodyPr/>
                    <a:lstStyle/>
                    <a:p>
                      <a:pPr marL="182563" marR="0" indent="-182563" algn="l"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Intercambio de información generada por la VUCE de Perú con las </a:t>
                      </a:r>
                      <a:r>
                        <a:rPr lang="es-PE" sz="1300" kern="1200" dirty="0" err="1" smtClean="0"/>
                        <a:t>VUCEs</a:t>
                      </a:r>
                      <a:r>
                        <a:rPr lang="es-PE" sz="1300" kern="1200" dirty="0" smtClean="0"/>
                        <a:t> de la Alianza del Pacífico.</a:t>
                      </a:r>
                      <a:endParaRPr lang="es-PE" sz="1300" b="0" kern="1200" dirty="0">
                        <a:solidFill>
                          <a:schemeClr val="dk1"/>
                        </a:solidFill>
                        <a:latin typeface="+mn-lt"/>
                        <a:ea typeface="+mn-ea"/>
                        <a:cs typeface="+mn-cs"/>
                      </a:endParaRPr>
                    </a:p>
                  </a:txBody>
                  <a:tcPr marL="91434" marR="91434" marT="45723" marB="45723"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Disminución</a:t>
                      </a:r>
                      <a:r>
                        <a:rPr lang="es-PE" sz="1300" kern="1200" baseline="0" dirty="0" smtClean="0"/>
                        <a:t> de costos</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baseline="0" dirty="0" smtClean="0"/>
                        <a:t>Predictibilidad y mayor seguridad para el sector privado. la información presentada</a:t>
                      </a:r>
                    </a:p>
                  </a:txBody>
                  <a:tcPr marL="91434" marR="91434" marT="45723" marB="45723" anchor="ctr"/>
                </a:tc>
              </a:tr>
              <a:tr h="755719">
                <a:tc>
                  <a:txBody>
                    <a:bodyPr/>
                    <a:lstStyle/>
                    <a:p>
                      <a:pPr algn="ctr"/>
                      <a:r>
                        <a:rPr lang="es-PE" sz="1300" dirty="0" smtClean="0"/>
                        <a:t>Interconexión con</a:t>
                      </a:r>
                      <a:r>
                        <a:rPr lang="es-PE" sz="1300" baseline="0" dirty="0" smtClean="0"/>
                        <a:t> SUNAT</a:t>
                      </a:r>
                      <a:endParaRPr lang="es-PE" sz="1300" b="1" dirty="0"/>
                    </a:p>
                  </a:txBody>
                  <a:tcPr marL="91434" marR="91434" marT="45723" marB="4572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Intercambio</a:t>
                      </a:r>
                      <a:r>
                        <a:rPr lang="es-PE" sz="1300" kern="1200" baseline="0" dirty="0" smtClean="0"/>
                        <a:t> de información entre el sistema aduanero y la VUCE</a:t>
                      </a:r>
                      <a:endParaRPr lang="es-PE" sz="1300" b="0" kern="1200" dirty="0">
                        <a:solidFill>
                          <a:schemeClr val="dk1"/>
                        </a:solidFill>
                        <a:latin typeface="+mn-lt"/>
                        <a:ea typeface="+mn-ea"/>
                        <a:cs typeface="+mn-cs"/>
                      </a:endParaRPr>
                    </a:p>
                  </a:txBody>
                  <a:tcPr marL="91434" marR="91434" marT="45723" marB="4572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s-PE" sz="1300" kern="1200" dirty="0" smtClean="0"/>
                        <a:t>Disminuir</a:t>
                      </a:r>
                      <a:r>
                        <a:rPr lang="es-PE" sz="1300" kern="1200" baseline="0" dirty="0" smtClean="0"/>
                        <a:t> el porcentaje de reconocimiento físico y documental de mercancías restringidas.</a:t>
                      </a:r>
                      <a:endParaRPr lang="es-PE" sz="1300" b="0" kern="1200" dirty="0">
                        <a:solidFill>
                          <a:schemeClr val="dk1"/>
                        </a:solidFill>
                        <a:latin typeface="+mn-lt"/>
                        <a:ea typeface="+mn-ea"/>
                        <a:cs typeface="+mn-cs"/>
                      </a:endParaRPr>
                    </a:p>
                  </a:txBody>
                  <a:tcPr marL="91434" marR="91434" marT="45723" marB="45723" anchor="ctr"/>
                </a:tc>
              </a:tr>
            </a:tbl>
          </a:graphicData>
        </a:graphic>
      </p:graphicFrame>
      <p:sp>
        <p:nvSpPr>
          <p:cNvPr id="4" name="AutoShape 76"/>
          <p:cNvSpPr>
            <a:spLocks/>
          </p:cNvSpPr>
          <p:nvPr/>
        </p:nvSpPr>
        <p:spPr bwMode="auto">
          <a:xfrm>
            <a:off x="0" y="333376"/>
            <a:ext cx="9144000" cy="7159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116709" tIns="66691" rIns="116709" bIns="66691" anchor="ctr"/>
          <a:lstStyle/>
          <a:p>
            <a:pPr algn="ctr" defTabSz="842963">
              <a:defRPr/>
            </a:pPr>
            <a:endParaRPr lang="es-PE" altLang="es-PE" sz="2800" b="1" dirty="0">
              <a:solidFill>
                <a:srgbClr val="C00000"/>
              </a:solidFill>
              <a:latin typeface="+mn-lt"/>
              <a:cs typeface="+mn-cs"/>
              <a:sym typeface="Helvetica" pitchFamily="34" charset="0"/>
            </a:endParaRPr>
          </a:p>
        </p:txBody>
      </p:sp>
      <p:pic>
        <p:nvPicPr>
          <p:cNvPr id="39965" name="15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3882" y="5667376"/>
            <a:ext cx="155477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pPr>
              <a:defRPr/>
            </a:pPr>
            <a:fld id="{9B009F1E-1602-4591-9EB5-F194DDB927C3}" type="slidenum">
              <a:rPr lang="es-PE" smtClean="0"/>
              <a:pPr>
                <a:defRPr/>
              </a:pPr>
              <a:t>21</a:t>
            </a:fld>
            <a:endParaRPr lang="es-PE"/>
          </a:p>
        </p:txBody>
      </p:sp>
      <p:sp>
        <p:nvSpPr>
          <p:cNvPr id="6" name="1 Título"/>
          <p:cNvSpPr txBox="1">
            <a:spLocks/>
          </p:cNvSpPr>
          <p:nvPr/>
        </p:nvSpPr>
        <p:spPr>
          <a:xfrm>
            <a:off x="457200" y="152718"/>
            <a:ext cx="7931224" cy="1371600"/>
          </a:xfrm>
          <a:prstGeom prst="rect">
            <a:avLst/>
          </a:prstGeom>
        </p:spPr>
        <p:txBody>
          <a:bodyPr>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s-ES" sz="2800" b="1" kern="0" dirty="0" smtClean="0">
                <a:solidFill>
                  <a:srgbClr val="FF0000"/>
                </a:solidFill>
                <a:latin typeface="+mn-lt"/>
              </a:rPr>
              <a:t>III.</a:t>
            </a:r>
            <a:r>
              <a:rPr lang="es-ES" sz="2800" b="1" kern="0" dirty="0" smtClean="0">
                <a:latin typeface="+mn-lt"/>
              </a:rPr>
              <a:t>	</a:t>
            </a:r>
            <a:r>
              <a:rPr lang="es-ES" sz="2800" b="1" kern="0" dirty="0" smtClean="0">
                <a:solidFill>
                  <a:schemeClr val="tx1"/>
                </a:solidFill>
                <a:latin typeface="+mn-lt"/>
              </a:rPr>
              <a:t>TAREA DEL ESTADO</a:t>
            </a:r>
            <a:endParaRPr lang="es-ES" sz="2800" b="1" kern="0" dirty="0">
              <a:solidFill>
                <a:schemeClr val="tx1"/>
              </a:solidFill>
              <a:latin typeface="+mn-lt"/>
            </a:endParaRPr>
          </a:p>
        </p:txBody>
      </p:sp>
      <p:sp>
        <p:nvSpPr>
          <p:cNvPr id="2" name="1 CuadroTexto"/>
          <p:cNvSpPr txBox="1"/>
          <p:nvPr/>
        </p:nvSpPr>
        <p:spPr>
          <a:xfrm>
            <a:off x="683568" y="6093296"/>
            <a:ext cx="2952328" cy="369332"/>
          </a:xfrm>
          <a:prstGeom prst="rect">
            <a:avLst/>
          </a:prstGeom>
          <a:noFill/>
        </p:spPr>
        <p:txBody>
          <a:bodyPr wrap="square" rtlCol="0">
            <a:spAutoFit/>
          </a:bodyPr>
          <a:lstStyle/>
          <a:p>
            <a:r>
              <a:rPr lang="es-ES" b="1" dirty="0" smtClean="0"/>
              <a:t>Facilitación de comercio</a:t>
            </a:r>
            <a:endParaRPr lang="es-ES" b="1" dirty="0"/>
          </a:p>
        </p:txBody>
      </p:sp>
    </p:spTree>
    <p:extLst>
      <p:ext uri="{BB962C8B-B14F-4D97-AF65-F5344CB8AC3E}">
        <p14:creationId xmlns:p14="http://schemas.microsoft.com/office/powerpoint/2010/main" val="207893815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5472"/>
            <a:ext cx="7931224" cy="1371600"/>
          </a:xfrm>
        </p:spPr>
        <p:txBody>
          <a:bodyPr>
            <a:normAutofit/>
          </a:bodyPr>
          <a:lstStyle/>
          <a:p>
            <a:r>
              <a:rPr lang="es-ES" sz="2800" dirty="0" err="1" smtClean="0"/>
              <a:t>iiI</a:t>
            </a:r>
            <a:r>
              <a:rPr lang="es-ES" sz="2800" dirty="0" smtClean="0"/>
              <a:t>.	</a:t>
            </a:r>
            <a:r>
              <a:rPr lang="es-ES" sz="2800" dirty="0" smtClean="0">
                <a:solidFill>
                  <a:schemeClr val="tx1"/>
                </a:solidFill>
              </a:rPr>
              <a:t>DESAFIOS PARA LA EMPRESA </a:t>
            </a:r>
            <a:br>
              <a:rPr lang="es-ES" sz="2800" dirty="0" smtClean="0">
                <a:solidFill>
                  <a:schemeClr val="tx1"/>
                </a:solidFill>
              </a:rPr>
            </a:br>
            <a:r>
              <a:rPr lang="es-ES" sz="2800" dirty="0">
                <a:solidFill>
                  <a:schemeClr val="tx1"/>
                </a:solidFill>
              </a:rPr>
              <a:t>	</a:t>
            </a:r>
            <a:r>
              <a:rPr lang="es-ES" sz="2800" dirty="0" smtClean="0">
                <a:solidFill>
                  <a:schemeClr val="tx1"/>
                </a:solidFill>
              </a:rPr>
              <a:t>PERUANA</a:t>
            </a:r>
            <a:endParaRPr lang="es-ES" sz="2800" dirty="0">
              <a:solidFill>
                <a:schemeClr val="tx1"/>
              </a:solidFill>
            </a:endParaRPr>
          </a:p>
        </p:txBody>
      </p:sp>
    </p:spTree>
    <p:extLst>
      <p:ext uri="{BB962C8B-B14F-4D97-AF65-F5344CB8AC3E}">
        <p14:creationId xmlns:p14="http://schemas.microsoft.com/office/powerpoint/2010/main" val="153827357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1268760"/>
            <a:ext cx="4143610" cy="2232248"/>
          </a:xfrm>
          <a:prstGeom prst="rect">
            <a:avLst/>
          </a:prstGeom>
          <a:noFill/>
          <a:ln w="9525">
            <a:noFill/>
            <a:miter lim="800000"/>
            <a:headEnd/>
            <a:tailEnd/>
          </a:ln>
          <a:effectLst>
            <a:softEdge rad="63500"/>
          </a:effectLst>
        </p:spPr>
      </p:pic>
      <p:sp>
        <p:nvSpPr>
          <p:cNvPr id="4" name="3 CuadroTexto"/>
          <p:cNvSpPr txBox="1">
            <a:spLocks noChangeArrowheads="1"/>
          </p:cNvSpPr>
          <p:nvPr/>
        </p:nvSpPr>
        <p:spPr bwMode="auto">
          <a:xfrm>
            <a:off x="179512" y="188640"/>
            <a:ext cx="7992888" cy="523220"/>
          </a:xfrm>
          <a:prstGeom prst="rect">
            <a:avLst/>
          </a:prstGeom>
          <a:noFill/>
          <a:ln w="9525">
            <a:noFill/>
            <a:miter lim="800000"/>
            <a:headEnd/>
            <a:tailEnd/>
          </a:ln>
        </p:spPr>
        <p:txBody>
          <a:bodyPr wrap="square">
            <a:spAutoFit/>
          </a:bodyPr>
          <a:lstStyle/>
          <a:p>
            <a:pPr algn="l"/>
            <a:r>
              <a:rPr lang="es-ES" sz="2800" b="1" dirty="0" smtClean="0">
                <a:solidFill>
                  <a:srgbClr val="FFFFFF"/>
                </a:solidFill>
                <a:latin typeface="Arial"/>
              </a:rPr>
              <a:t>1. </a:t>
            </a:r>
            <a:r>
              <a:rPr lang="es-ES" sz="2800" b="1" dirty="0" smtClean="0">
                <a:solidFill>
                  <a:schemeClr val="tx2">
                    <a:lumMod val="75000"/>
                  </a:schemeClr>
                </a:solidFill>
                <a:latin typeface="Arial"/>
              </a:rPr>
              <a:t>1.</a:t>
            </a:r>
            <a:r>
              <a:rPr lang="es-ES" sz="2800" b="1" dirty="0" smtClean="0">
                <a:latin typeface="Arial"/>
              </a:rPr>
              <a:t>Conocimiento del mercado</a:t>
            </a:r>
            <a:endParaRPr lang="es-ES" sz="2800" b="1" dirty="0">
              <a:latin typeface="Arial"/>
            </a:endParaRPr>
          </a:p>
        </p:txBody>
      </p:sp>
      <p:pic>
        <p:nvPicPr>
          <p:cNvPr id="5" name="Picture 5"/>
          <p:cNvPicPr>
            <a:picLocks noChangeAspect="1" noChangeArrowheads="1"/>
          </p:cNvPicPr>
          <p:nvPr/>
        </p:nvPicPr>
        <p:blipFill>
          <a:blip r:embed="rId3" cstate="print"/>
          <a:srcRect/>
          <a:stretch>
            <a:fillRect/>
          </a:stretch>
        </p:blipFill>
        <p:spPr bwMode="auto">
          <a:xfrm>
            <a:off x="1" y="3931842"/>
            <a:ext cx="4716016" cy="2926158"/>
          </a:xfrm>
          <a:prstGeom prst="rect">
            <a:avLst/>
          </a:prstGeom>
          <a:noFill/>
          <a:ln w="9525">
            <a:noFill/>
            <a:miter lim="800000"/>
            <a:headEnd/>
            <a:tailEnd/>
          </a:ln>
          <a:effectLst>
            <a:softEdge rad="63500"/>
          </a:effectLst>
        </p:spPr>
      </p:pic>
      <p:pic>
        <p:nvPicPr>
          <p:cNvPr id="6" name="Picture 2"/>
          <p:cNvPicPr>
            <a:picLocks noChangeAspect="1" noChangeArrowheads="1"/>
          </p:cNvPicPr>
          <p:nvPr/>
        </p:nvPicPr>
        <p:blipFill>
          <a:blip r:embed="rId4" cstate="print"/>
          <a:srcRect/>
          <a:stretch>
            <a:fillRect/>
          </a:stretch>
        </p:blipFill>
        <p:spPr bwMode="auto">
          <a:xfrm>
            <a:off x="4967537" y="1052736"/>
            <a:ext cx="4176463" cy="3276917"/>
          </a:xfrm>
          <a:prstGeom prst="rect">
            <a:avLst/>
          </a:prstGeom>
          <a:noFill/>
          <a:ln w="9525">
            <a:noFill/>
            <a:miter lim="800000"/>
            <a:headEnd/>
            <a:tailEnd/>
          </a:ln>
          <a:effectLst>
            <a:glow rad="63500">
              <a:schemeClr val="accent4">
                <a:satMod val="175000"/>
                <a:alpha val="40000"/>
              </a:schemeClr>
            </a:glow>
          </a:effectLst>
        </p:spPr>
      </p:pic>
      <p:pic>
        <p:nvPicPr>
          <p:cNvPr id="7" name="Picture 4"/>
          <p:cNvPicPr>
            <a:picLocks noChangeAspect="1" noChangeArrowheads="1"/>
          </p:cNvPicPr>
          <p:nvPr/>
        </p:nvPicPr>
        <p:blipFill>
          <a:blip r:embed="rId5" cstate="print"/>
          <a:srcRect/>
          <a:stretch>
            <a:fillRect/>
          </a:stretch>
        </p:blipFill>
        <p:spPr bwMode="auto">
          <a:xfrm>
            <a:off x="4932040" y="4581128"/>
            <a:ext cx="4190540" cy="1296144"/>
          </a:xfrm>
          <a:prstGeom prst="rect">
            <a:avLst/>
          </a:prstGeom>
          <a:noFill/>
          <a:ln w="9525">
            <a:noFill/>
            <a:miter lim="800000"/>
            <a:headEnd/>
            <a:tailEnd/>
          </a:ln>
          <a:effectLst>
            <a:glow rad="63500">
              <a:schemeClr val="accent4">
                <a:satMod val="175000"/>
                <a:alpha val="40000"/>
              </a:schemeClr>
            </a:glow>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79512" y="188641"/>
            <a:ext cx="7992888" cy="954107"/>
          </a:xfrm>
          <a:prstGeom prst="rect">
            <a:avLst/>
          </a:prstGeom>
          <a:noFill/>
          <a:ln w="9525">
            <a:noFill/>
            <a:miter lim="800000"/>
            <a:headEnd/>
            <a:tailEnd/>
          </a:ln>
        </p:spPr>
        <p:txBody>
          <a:bodyPr wrap="square">
            <a:spAutoFit/>
          </a:bodyPr>
          <a:lstStyle/>
          <a:p>
            <a:r>
              <a:rPr lang="es-ES" sz="2800" b="1" dirty="0" smtClean="0">
                <a:solidFill>
                  <a:schemeClr val="bg1"/>
                </a:solidFill>
                <a:latin typeface="Arial"/>
              </a:rPr>
              <a:t>2. </a:t>
            </a:r>
            <a:r>
              <a:rPr lang="es-ES" sz="2800" b="1" dirty="0" smtClean="0">
                <a:solidFill>
                  <a:schemeClr val="tx2">
                    <a:lumMod val="75000"/>
                  </a:schemeClr>
                </a:solidFill>
                <a:latin typeface="Arial"/>
              </a:rPr>
              <a:t>2. </a:t>
            </a:r>
            <a:r>
              <a:rPr lang="es-ES" sz="2800" b="1" dirty="0" smtClean="0">
                <a:latin typeface="Arial"/>
              </a:rPr>
              <a:t>S</a:t>
            </a:r>
            <a:r>
              <a:rPr kumimoji="1" lang="es-PE" sz="2800" b="1" dirty="0" err="1" smtClean="0"/>
              <a:t>ólo</a:t>
            </a:r>
            <a:r>
              <a:rPr kumimoji="1" lang="es-PE" sz="2800" b="1" dirty="0" smtClean="0"/>
              <a:t> “</a:t>
            </a:r>
            <a:r>
              <a:rPr kumimoji="1" lang="es-PE" sz="2800" b="1" dirty="0" err="1" smtClean="0"/>
              <a:t>Despachadores”</a:t>
            </a:r>
            <a:r>
              <a:rPr kumimoji="1" lang="es-PE" sz="2800" b="1" dirty="0" err="1" smtClean="0">
                <a:solidFill>
                  <a:schemeClr val="bg1"/>
                </a:solidFill>
              </a:rPr>
              <a:t>sólo</a:t>
            </a:r>
            <a:r>
              <a:rPr kumimoji="1" lang="es-PE" sz="2800" b="1" dirty="0" smtClean="0">
                <a:solidFill>
                  <a:schemeClr val="bg1"/>
                </a:solidFill>
              </a:rPr>
              <a:t> “Despachadores”</a:t>
            </a:r>
            <a:endParaRPr lang="de-DE" sz="2800" b="1" noProof="1" smtClean="0">
              <a:solidFill>
                <a:schemeClr val="bg1"/>
              </a:solidFill>
              <a:cs typeface="Arial" charset="0"/>
            </a:endParaRPr>
          </a:p>
        </p:txBody>
      </p:sp>
      <p:pic>
        <p:nvPicPr>
          <p:cNvPr id="6" name="Picture 2"/>
          <p:cNvPicPr>
            <a:picLocks noChangeAspect="1" noChangeArrowheads="1"/>
          </p:cNvPicPr>
          <p:nvPr/>
        </p:nvPicPr>
        <p:blipFill>
          <a:blip r:embed="rId2" cstate="print"/>
          <a:srcRect/>
          <a:stretch>
            <a:fillRect/>
          </a:stretch>
        </p:blipFill>
        <p:spPr bwMode="auto">
          <a:xfrm>
            <a:off x="125760" y="2132857"/>
            <a:ext cx="4806280" cy="3024336"/>
          </a:xfrm>
          <a:prstGeom prst="rect">
            <a:avLst/>
          </a:prstGeom>
          <a:noFill/>
          <a:ln w="9525">
            <a:noFill/>
            <a:miter lim="800000"/>
            <a:headEnd/>
            <a:tailEnd/>
          </a:ln>
          <a:effectLst>
            <a:glow rad="63500">
              <a:schemeClr val="accent4">
                <a:satMod val="175000"/>
                <a:alpha val="40000"/>
              </a:schemeClr>
            </a:glow>
            <a:softEdge rad="63500"/>
          </a:effectLst>
        </p:spPr>
      </p:pic>
      <p:pic>
        <p:nvPicPr>
          <p:cNvPr id="7" name="Picture 3"/>
          <p:cNvPicPr>
            <a:picLocks noChangeAspect="1" noChangeArrowheads="1"/>
          </p:cNvPicPr>
          <p:nvPr/>
        </p:nvPicPr>
        <p:blipFill>
          <a:blip r:embed="rId3" cstate="print"/>
          <a:srcRect/>
          <a:stretch>
            <a:fillRect/>
          </a:stretch>
        </p:blipFill>
        <p:spPr bwMode="auto">
          <a:xfrm>
            <a:off x="4982433" y="980728"/>
            <a:ext cx="4161567" cy="2578596"/>
          </a:xfrm>
          <a:prstGeom prst="rect">
            <a:avLst/>
          </a:prstGeom>
          <a:noFill/>
          <a:ln w="9525">
            <a:noFill/>
            <a:miter lim="800000"/>
            <a:headEnd/>
            <a:tailEnd/>
          </a:ln>
          <a:effectLst>
            <a:glow rad="63500">
              <a:schemeClr val="accent4">
                <a:satMod val="175000"/>
                <a:alpha val="40000"/>
              </a:schemeClr>
            </a:glow>
            <a:softEdge rad="63500"/>
          </a:effectLst>
        </p:spPr>
      </p:pic>
      <p:pic>
        <p:nvPicPr>
          <p:cNvPr id="8" name="Picture 4"/>
          <p:cNvPicPr>
            <a:picLocks noChangeAspect="1" noChangeArrowheads="1"/>
          </p:cNvPicPr>
          <p:nvPr/>
        </p:nvPicPr>
        <p:blipFill>
          <a:blip r:embed="rId4" cstate="print"/>
          <a:srcRect/>
          <a:stretch>
            <a:fillRect/>
          </a:stretch>
        </p:blipFill>
        <p:spPr bwMode="auto">
          <a:xfrm>
            <a:off x="5482387" y="3717032"/>
            <a:ext cx="3626117" cy="2808312"/>
          </a:xfrm>
          <a:prstGeom prst="rect">
            <a:avLst/>
          </a:prstGeom>
          <a:noFill/>
          <a:ln w="9525">
            <a:noFill/>
            <a:miter lim="800000"/>
            <a:headEnd/>
            <a:tailEnd/>
          </a:ln>
          <a:effectLst>
            <a:glow rad="63500">
              <a:schemeClr val="accent4">
                <a:satMod val="175000"/>
                <a:alpha val="40000"/>
              </a:schemeClr>
            </a:glow>
            <a:softEdge rad="63500"/>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ediac1.viva-images.com/vivastreet_ar/classified/6f/4/15746417/large/1.jpg?dt=bf85c76374c53950ac44557b1070ce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7772" y="2089373"/>
            <a:ext cx="4762500" cy="3571875"/>
          </a:xfrm>
          <a:prstGeom prst="rect">
            <a:avLst/>
          </a:prstGeom>
          <a:noFill/>
          <a:effectLst>
            <a:glow rad="101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2 CuadroTexto"/>
          <p:cNvSpPr txBox="1">
            <a:spLocks noChangeArrowheads="1"/>
          </p:cNvSpPr>
          <p:nvPr/>
        </p:nvSpPr>
        <p:spPr bwMode="auto">
          <a:xfrm>
            <a:off x="179512" y="188640"/>
            <a:ext cx="7992888" cy="523220"/>
          </a:xfrm>
          <a:prstGeom prst="rect">
            <a:avLst/>
          </a:prstGeom>
          <a:noFill/>
          <a:ln w="9525">
            <a:noFill/>
            <a:miter lim="800000"/>
            <a:headEnd/>
            <a:tailEnd/>
          </a:ln>
        </p:spPr>
        <p:txBody>
          <a:bodyPr wrap="square">
            <a:spAutoFit/>
          </a:bodyPr>
          <a:lstStyle/>
          <a:p>
            <a:r>
              <a:rPr lang="es-PE" sz="2800" b="1" dirty="0" smtClean="0">
                <a:solidFill>
                  <a:schemeClr val="bg1"/>
                </a:solidFill>
                <a:latin typeface="Arial"/>
              </a:rPr>
              <a:t>3.</a:t>
            </a:r>
            <a:r>
              <a:rPr kumimoji="1" lang="es-PE" sz="2800" b="1" dirty="0" smtClean="0">
                <a:solidFill>
                  <a:schemeClr val="tx2">
                    <a:lumMod val="75000"/>
                  </a:schemeClr>
                </a:solidFill>
              </a:rPr>
              <a:t>3.</a:t>
            </a:r>
            <a:r>
              <a:rPr kumimoji="1" lang="es-PE" sz="2800" b="1" dirty="0" smtClean="0"/>
              <a:t>Apuesta por Valor Agregado</a:t>
            </a:r>
            <a:endParaRPr lang="de-DE" sz="2800" b="1" noProof="1" smtClean="0">
              <a:solidFill>
                <a:schemeClr val="bg1"/>
              </a:solidFill>
              <a:cs typeface="Arial"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4336" y="188640"/>
            <a:ext cx="8520112" cy="647700"/>
          </a:xfrm>
          <a:prstGeom prst="rect">
            <a:avLst/>
          </a:prstGeom>
        </p:spPr>
        <p:txBody>
          <a:bodyPr/>
          <a:lstStyle/>
          <a:p>
            <a:r>
              <a:rPr lang="en-GB" sz="2800" b="1" dirty="0" smtClean="0">
                <a:solidFill>
                  <a:srgbClr val="FFFFFF"/>
                </a:solidFill>
                <a:latin typeface="Arial" pitchFamily="34" charset="0"/>
                <a:cs typeface="Arial" pitchFamily="34" charset="0"/>
              </a:rPr>
              <a:t>4. </a:t>
            </a:r>
            <a:r>
              <a:rPr lang="en-GB" sz="2800" b="1" dirty="0" smtClean="0">
                <a:solidFill>
                  <a:schemeClr val="tx2">
                    <a:lumMod val="75000"/>
                  </a:schemeClr>
                </a:solidFill>
                <a:latin typeface="Arial" pitchFamily="34" charset="0"/>
                <a:cs typeface="Arial" pitchFamily="34" charset="0"/>
              </a:rPr>
              <a:t>4. </a:t>
            </a:r>
            <a:r>
              <a:rPr lang="en-GB" sz="2800" b="1" dirty="0" err="1" smtClean="0">
                <a:latin typeface="Arial" pitchFamily="34" charset="0"/>
                <a:cs typeface="Arial" pitchFamily="34" charset="0"/>
              </a:rPr>
              <a:t>Branding</a:t>
            </a:r>
            <a:r>
              <a:rPr lang="en-GB" sz="2800" b="1" dirty="0" err="1" smtClean="0">
                <a:solidFill>
                  <a:srgbClr val="FFFFFF"/>
                </a:solidFill>
                <a:latin typeface="Arial" pitchFamily="34" charset="0"/>
                <a:cs typeface="Arial" pitchFamily="34" charset="0"/>
              </a:rPr>
              <a:t>g</a:t>
            </a:r>
            <a:endParaRPr lang="en-GB" sz="2800" b="1" dirty="0" smtClean="0">
              <a:solidFill>
                <a:srgbClr val="FFFFFF"/>
              </a:solidFill>
              <a:latin typeface="Arial" pitchFamily="34" charset="0"/>
              <a:cs typeface="Arial" pitchFamily="34" charset="0"/>
            </a:endParaRPr>
          </a:p>
        </p:txBody>
      </p:sp>
      <p:pic>
        <p:nvPicPr>
          <p:cNvPr id="103" name="Picture 5"/>
          <p:cNvPicPr>
            <a:picLocks noChangeAspect="1" noChangeArrowheads="1"/>
          </p:cNvPicPr>
          <p:nvPr/>
        </p:nvPicPr>
        <p:blipFill>
          <a:blip r:embed="rId6" cstate="print"/>
          <a:srcRect/>
          <a:stretch>
            <a:fillRect/>
          </a:stretch>
        </p:blipFill>
        <p:spPr bwMode="gray">
          <a:xfrm>
            <a:off x="2915816" y="5334629"/>
            <a:ext cx="3419872" cy="398627"/>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srcRect/>
          <a:stretch>
            <a:fillRect/>
          </a:stretch>
        </p:blipFill>
        <p:spPr bwMode="auto">
          <a:xfrm>
            <a:off x="0" y="5572125"/>
            <a:ext cx="1657350" cy="1285875"/>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35496" y="4106391"/>
            <a:ext cx="1238250" cy="1266825"/>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a:stretch>
            <a:fillRect/>
          </a:stretch>
        </p:blipFill>
        <p:spPr bwMode="auto">
          <a:xfrm>
            <a:off x="1979712" y="5373216"/>
            <a:ext cx="1197099" cy="1208721"/>
          </a:xfrm>
          <a:prstGeom prst="rect">
            <a:avLst/>
          </a:prstGeom>
          <a:noFill/>
          <a:ln w="9525">
            <a:noFill/>
            <a:miter lim="800000"/>
            <a:headEnd/>
            <a:tailEnd/>
          </a:ln>
        </p:spPr>
      </p:pic>
      <p:pic>
        <p:nvPicPr>
          <p:cNvPr id="2053" name="Picture 5"/>
          <p:cNvPicPr>
            <a:picLocks noChangeAspect="1" noChangeArrowheads="1"/>
          </p:cNvPicPr>
          <p:nvPr/>
        </p:nvPicPr>
        <p:blipFill>
          <a:blip r:embed="rId10" cstate="print"/>
          <a:srcRect/>
          <a:stretch>
            <a:fillRect/>
          </a:stretch>
        </p:blipFill>
        <p:spPr bwMode="auto">
          <a:xfrm>
            <a:off x="3419872" y="5805264"/>
            <a:ext cx="1743075" cy="809625"/>
          </a:xfrm>
          <a:prstGeom prst="rect">
            <a:avLst/>
          </a:prstGeom>
          <a:noFill/>
          <a:ln w="9525">
            <a:noFill/>
            <a:miter lim="800000"/>
            <a:headEnd/>
            <a:tailEnd/>
          </a:ln>
        </p:spPr>
      </p:pic>
      <p:pic>
        <p:nvPicPr>
          <p:cNvPr id="2054" name="Picture 6"/>
          <p:cNvPicPr>
            <a:picLocks noChangeAspect="1" noChangeArrowheads="1"/>
          </p:cNvPicPr>
          <p:nvPr/>
        </p:nvPicPr>
        <p:blipFill>
          <a:blip r:embed="rId11" cstate="print"/>
          <a:srcRect/>
          <a:stretch>
            <a:fillRect/>
          </a:stretch>
        </p:blipFill>
        <p:spPr bwMode="auto">
          <a:xfrm>
            <a:off x="0" y="3212976"/>
            <a:ext cx="1304925" cy="857250"/>
          </a:xfrm>
          <a:prstGeom prst="rect">
            <a:avLst/>
          </a:prstGeom>
          <a:noFill/>
          <a:ln w="9525">
            <a:noFill/>
            <a:miter lim="800000"/>
            <a:headEnd/>
            <a:tailEnd/>
          </a:ln>
        </p:spPr>
      </p:pic>
      <p:pic>
        <p:nvPicPr>
          <p:cNvPr id="2055" name="Picture 7"/>
          <p:cNvPicPr>
            <a:picLocks noChangeAspect="1" noChangeArrowheads="1"/>
          </p:cNvPicPr>
          <p:nvPr/>
        </p:nvPicPr>
        <p:blipFill>
          <a:blip r:embed="rId12" cstate="print"/>
          <a:srcRect/>
          <a:stretch>
            <a:fillRect/>
          </a:stretch>
        </p:blipFill>
        <p:spPr bwMode="auto">
          <a:xfrm>
            <a:off x="7740352" y="5514975"/>
            <a:ext cx="1085850" cy="1343025"/>
          </a:xfrm>
          <a:prstGeom prst="rect">
            <a:avLst/>
          </a:prstGeom>
          <a:noFill/>
          <a:ln w="9525">
            <a:noFill/>
            <a:miter lim="800000"/>
            <a:headEnd/>
            <a:tailEnd/>
          </a:ln>
        </p:spPr>
      </p:pic>
      <p:pic>
        <p:nvPicPr>
          <p:cNvPr id="2056" name="Picture 8"/>
          <p:cNvPicPr>
            <a:picLocks noChangeAspect="1" noChangeArrowheads="1"/>
          </p:cNvPicPr>
          <p:nvPr/>
        </p:nvPicPr>
        <p:blipFill>
          <a:blip r:embed="rId13" cstate="print"/>
          <a:srcRect/>
          <a:stretch>
            <a:fillRect/>
          </a:stretch>
        </p:blipFill>
        <p:spPr bwMode="auto">
          <a:xfrm>
            <a:off x="6811603" y="3789040"/>
            <a:ext cx="2332397" cy="954782"/>
          </a:xfrm>
          <a:prstGeom prst="rect">
            <a:avLst/>
          </a:prstGeom>
          <a:noFill/>
          <a:ln w="9525">
            <a:noFill/>
            <a:miter lim="800000"/>
            <a:headEnd/>
            <a:tailEnd/>
          </a:ln>
        </p:spPr>
      </p:pic>
      <p:pic>
        <p:nvPicPr>
          <p:cNvPr id="2058" name="Picture 10"/>
          <p:cNvPicPr>
            <a:picLocks noChangeAspect="1" noChangeArrowheads="1"/>
          </p:cNvPicPr>
          <p:nvPr/>
        </p:nvPicPr>
        <p:blipFill>
          <a:blip r:embed="rId14" cstate="print"/>
          <a:srcRect/>
          <a:stretch>
            <a:fillRect/>
          </a:stretch>
        </p:blipFill>
        <p:spPr bwMode="auto">
          <a:xfrm>
            <a:off x="5580112" y="5589240"/>
            <a:ext cx="1656184" cy="1114739"/>
          </a:xfrm>
          <a:prstGeom prst="rect">
            <a:avLst/>
          </a:prstGeom>
          <a:noFill/>
          <a:ln w="9525">
            <a:noFill/>
            <a:miter lim="800000"/>
            <a:headEnd/>
            <a:tailEnd/>
          </a:ln>
        </p:spPr>
      </p:pic>
      <p:pic>
        <p:nvPicPr>
          <p:cNvPr id="2059" name="Picture 11"/>
          <p:cNvPicPr>
            <a:picLocks noChangeAspect="1" noChangeArrowheads="1"/>
          </p:cNvPicPr>
          <p:nvPr/>
        </p:nvPicPr>
        <p:blipFill>
          <a:blip r:embed="rId15" cstate="print"/>
          <a:srcRect/>
          <a:stretch>
            <a:fillRect/>
          </a:stretch>
        </p:blipFill>
        <p:spPr bwMode="auto">
          <a:xfrm>
            <a:off x="6156176" y="1397521"/>
            <a:ext cx="1419225" cy="1095375"/>
          </a:xfrm>
          <a:prstGeom prst="rect">
            <a:avLst/>
          </a:prstGeom>
          <a:noFill/>
          <a:ln w="9525">
            <a:noFill/>
            <a:miter lim="800000"/>
            <a:headEnd/>
            <a:tailEnd/>
          </a:ln>
        </p:spPr>
      </p:pic>
      <p:pic>
        <p:nvPicPr>
          <p:cNvPr id="2060" name="Picture 12"/>
          <p:cNvPicPr>
            <a:picLocks noChangeAspect="1" noChangeArrowheads="1"/>
          </p:cNvPicPr>
          <p:nvPr/>
        </p:nvPicPr>
        <p:blipFill>
          <a:blip r:embed="rId16" cstate="print"/>
          <a:srcRect/>
          <a:stretch>
            <a:fillRect/>
          </a:stretch>
        </p:blipFill>
        <p:spPr bwMode="auto">
          <a:xfrm>
            <a:off x="6300192" y="4653136"/>
            <a:ext cx="1543050" cy="771525"/>
          </a:xfrm>
          <a:prstGeom prst="rect">
            <a:avLst/>
          </a:prstGeom>
          <a:noFill/>
          <a:ln w="9525">
            <a:noFill/>
            <a:miter lim="800000"/>
            <a:headEnd/>
            <a:tailEnd/>
          </a:ln>
        </p:spPr>
      </p:pic>
      <p:pic>
        <p:nvPicPr>
          <p:cNvPr id="2061" name="Picture 13"/>
          <p:cNvPicPr>
            <a:picLocks noChangeAspect="1" noChangeArrowheads="1"/>
          </p:cNvPicPr>
          <p:nvPr/>
        </p:nvPicPr>
        <p:blipFill>
          <a:blip r:embed="rId17" cstate="print"/>
          <a:srcRect/>
          <a:stretch>
            <a:fillRect/>
          </a:stretch>
        </p:blipFill>
        <p:spPr bwMode="auto">
          <a:xfrm>
            <a:off x="0" y="2204864"/>
            <a:ext cx="1695450" cy="704850"/>
          </a:xfrm>
          <a:prstGeom prst="rect">
            <a:avLst/>
          </a:prstGeom>
          <a:noFill/>
          <a:ln w="9525">
            <a:noFill/>
            <a:miter lim="800000"/>
            <a:headEnd/>
            <a:tailEnd/>
          </a:ln>
        </p:spPr>
      </p:pic>
      <p:pic>
        <p:nvPicPr>
          <p:cNvPr id="2062" name="Picture 14"/>
          <p:cNvPicPr>
            <a:picLocks noChangeAspect="1" noChangeArrowheads="1"/>
          </p:cNvPicPr>
          <p:nvPr/>
        </p:nvPicPr>
        <p:blipFill>
          <a:blip r:embed="rId18" cstate="print"/>
          <a:srcRect/>
          <a:stretch>
            <a:fillRect/>
          </a:stretch>
        </p:blipFill>
        <p:spPr bwMode="auto">
          <a:xfrm>
            <a:off x="7848600" y="4653136"/>
            <a:ext cx="1295400" cy="762000"/>
          </a:xfrm>
          <a:prstGeom prst="rect">
            <a:avLst/>
          </a:prstGeom>
          <a:noFill/>
          <a:ln w="9525">
            <a:noFill/>
            <a:miter lim="800000"/>
            <a:headEnd/>
            <a:tailEnd/>
          </a:ln>
        </p:spPr>
      </p:pic>
      <p:pic>
        <p:nvPicPr>
          <p:cNvPr id="2063" name="Picture 15"/>
          <p:cNvPicPr>
            <a:picLocks noChangeAspect="1" noChangeArrowheads="1"/>
          </p:cNvPicPr>
          <p:nvPr/>
        </p:nvPicPr>
        <p:blipFill>
          <a:blip r:embed="rId19" cstate="print"/>
          <a:srcRect/>
          <a:stretch>
            <a:fillRect/>
          </a:stretch>
        </p:blipFill>
        <p:spPr bwMode="auto">
          <a:xfrm>
            <a:off x="1691680" y="3429000"/>
            <a:ext cx="1190625" cy="742950"/>
          </a:xfrm>
          <a:prstGeom prst="rect">
            <a:avLst/>
          </a:prstGeom>
          <a:noFill/>
          <a:ln w="9525">
            <a:noFill/>
            <a:miter lim="800000"/>
            <a:headEnd/>
            <a:tailEnd/>
          </a:ln>
        </p:spPr>
      </p:pic>
      <p:pic>
        <p:nvPicPr>
          <p:cNvPr id="2064" name="Picture 16"/>
          <p:cNvPicPr>
            <a:picLocks noChangeAspect="1" noChangeArrowheads="1"/>
          </p:cNvPicPr>
          <p:nvPr/>
        </p:nvPicPr>
        <p:blipFill>
          <a:blip r:embed="rId20" cstate="print"/>
          <a:srcRect/>
          <a:stretch>
            <a:fillRect/>
          </a:stretch>
        </p:blipFill>
        <p:spPr bwMode="auto">
          <a:xfrm>
            <a:off x="1907704" y="1200025"/>
            <a:ext cx="1080120" cy="1148855"/>
          </a:xfrm>
          <a:prstGeom prst="rect">
            <a:avLst/>
          </a:prstGeom>
          <a:noFill/>
          <a:ln w="9525">
            <a:noFill/>
            <a:miter lim="800000"/>
            <a:headEnd/>
            <a:tailEnd/>
          </a:ln>
        </p:spPr>
      </p:pic>
      <p:sp>
        <p:nvSpPr>
          <p:cNvPr id="38" name="Freeform 15"/>
          <p:cNvSpPr>
            <a:spLocks/>
          </p:cNvSpPr>
          <p:nvPr>
            <p:custDataLst>
              <p:tags r:id="rId1"/>
            </p:custDataLst>
          </p:nvPr>
        </p:nvSpPr>
        <p:spPr bwMode="gray">
          <a:xfrm>
            <a:off x="2923754" y="3379277"/>
            <a:ext cx="1627486" cy="1670502"/>
          </a:xfrm>
          <a:custGeom>
            <a:avLst/>
            <a:gdLst>
              <a:gd name="T0" fmla="*/ 2147483647 w 301"/>
              <a:gd name="T1" fmla="*/ 2147483647 h 309"/>
              <a:gd name="T2" fmla="*/ 2147483647 w 301"/>
              <a:gd name="T3" fmla="*/ 2147483647 h 309"/>
              <a:gd name="T4" fmla="*/ 2147483647 w 301"/>
              <a:gd name="T5" fmla="*/ 2147483647 h 309"/>
              <a:gd name="T6" fmla="*/ 2147483647 w 301"/>
              <a:gd name="T7" fmla="*/ 0 h 309"/>
              <a:gd name="T8" fmla="*/ 0 w 301"/>
              <a:gd name="T9" fmla="*/ 2147483647 h 309"/>
              <a:gd name="T10" fmla="*/ 2147483647 w 301"/>
              <a:gd name="T11" fmla="*/ 2147483647 h 309"/>
              <a:gd name="T12" fmla="*/ 2147483647 w 301"/>
              <a:gd name="T13" fmla="*/ 2147483647 h 309"/>
              <a:gd name="T14" fmla="*/ 2147483647 w 301"/>
              <a:gd name="T15" fmla="*/ 2147483647 h 309"/>
              <a:gd name="T16" fmla="*/ 2147483647 w 301"/>
              <a:gd name="T17" fmla="*/ 2147483647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309"/>
              <a:gd name="T29" fmla="*/ 301 w 301"/>
              <a:gd name="T30" fmla="*/ 309 h 3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309">
                <a:moveTo>
                  <a:pt x="299" y="215"/>
                </a:moveTo>
                <a:cubicBezTo>
                  <a:pt x="263" y="216"/>
                  <a:pt x="226" y="208"/>
                  <a:pt x="192" y="188"/>
                </a:cubicBezTo>
                <a:cubicBezTo>
                  <a:pt x="136" y="156"/>
                  <a:pt x="102" y="101"/>
                  <a:pt x="95" y="41"/>
                </a:cubicBezTo>
                <a:cubicBezTo>
                  <a:pt x="47" y="0"/>
                  <a:pt x="47" y="0"/>
                  <a:pt x="47" y="0"/>
                </a:cubicBezTo>
                <a:cubicBezTo>
                  <a:pt x="0" y="42"/>
                  <a:pt x="0" y="42"/>
                  <a:pt x="0" y="42"/>
                </a:cubicBezTo>
                <a:cubicBezTo>
                  <a:pt x="13" y="191"/>
                  <a:pt x="138" y="309"/>
                  <a:pt x="291" y="309"/>
                </a:cubicBezTo>
                <a:cubicBezTo>
                  <a:pt x="295" y="309"/>
                  <a:pt x="298" y="309"/>
                  <a:pt x="301" y="309"/>
                </a:cubicBezTo>
                <a:cubicBezTo>
                  <a:pt x="258" y="261"/>
                  <a:pt x="258" y="261"/>
                  <a:pt x="258" y="261"/>
                </a:cubicBezTo>
                <a:lnTo>
                  <a:pt x="299" y="215"/>
                </a:lnTo>
                <a:close/>
              </a:path>
            </a:pathLst>
          </a:custGeom>
          <a:gradFill rotWithShape="1">
            <a:gsLst>
              <a:gs pos="0">
                <a:srgbClr val="969696"/>
              </a:gs>
              <a:gs pos="50000">
                <a:srgbClr val="E5E5E5"/>
              </a:gs>
              <a:gs pos="100000">
                <a:srgbClr val="969696"/>
              </a:gs>
            </a:gsLst>
            <a:lin ang="5400000" scaled="1"/>
          </a:gradFill>
          <a:ln w="19050">
            <a:solidFill>
              <a:srgbClr val="FFFFFF"/>
            </a:solidFill>
            <a:round/>
            <a:headEnd/>
            <a:tailEnd/>
          </a:ln>
        </p:spPr>
        <p:txBody>
          <a:bodyPr/>
          <a:lstStyle/>
          <a:p>
            <a:pPr algn="l" fontAlgn="auto">
              <a:spcBef>
                <a:spcPts val="0"/>
              </a:spcBef>
              <a:spcAft>
                <a:spcPts val="0"/>
              </a:spcAft>
            </a:pPr>
            <a:endParaRPr lang="es-PE" sz="1800">
              <a:solidFill>
                <a:srgbClr val="000000"/>
              </a:solidFill>
              <a:latin typeface="Arial" pitchFamily="34" charset="0"/>
              <a:cs typeface="Arial" pitchFamily="34" charset="0"/>
            </a:endParaRPr>
          </a:p>
        </p:txBody>
      </p:sp>
      <p:sp>
        <p:nvSpPr>
          <p:cNvPr id="39" name="Freeform 16"/>
          <p:cNvSpPr>
            <a:spLocks/>
          </p:cNvSpPr>
          <p:nvPr>
            <p:custDataLst>
              <p:tags r:id="rId2"/>
            </p:custDataLst>
          </p:nvPr>
        </p:nvSpPr>
        <p:spPr bwMode="gray">
          <a:xfrm>
            <a:off x="2915816" y="1731451"/>
            <a:ext cx="1673371" cy="1621750"/>
          </a:xfrm>
          <a:custGeom>
            <a:avLst/>
            <a:gdLst>
              <a:gd name="T0" fmla="*/ 2147483647 w 309"/>
              <a:gd name="T1" fmla="*/ 2147483647 h 300"/>
              <a:gd name="T2" fmla="*/ 2147483647 w 309"/>
              <a:gd name="T3" fmla="*/ 2147483647 h 300"/>
              <a:gd name="T4" fmla="*/ 2147483647 w 309"/>
              <a:gd name="T5" fmla="*/ 2147483647 h 300"/>
              <a:gd name="T6" fmla="*/ 2147483647 w 309"/>
              <a:gd name="T7" fmla="*/ 2147483647 h 300"/>
              <a:gd name="T8" fmla="*/ 2147483647 w 309"/>
              <a:gd name="T9" fmla="*/ 0 h 300"/>
              <a:gd name="T10" fmla="*/ 0 w 309"/>
              <a:gd name="T11" fmla="*/ 2147483647 h 300"/>
              <a:gd name="T12" fmla="*/ 0 w 309"/>
              <a:gd name="T13" fmla="*/ 2147483647 h 300"/>
              <a:gd name="T14" fmla="*/ 2147483647 w 309"/>
              <a:gd name="T15" fmla="*/ 2147483647 h 300"/>
              <a:gd name="T16" fmla="*/ 2147483647 w 309"/>
              <a:gd name="T17" fmla="*/ 2147483647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300"/>
              <a:gd name="T29" fmla="*/ 309 w 309"/>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300">
                <a:moveTo>
                  <a:pt x="94" y="297"/>
                </a:moveTo>
                <a:cubicBezTo>
                  <a:pt x="93" y="262"/>
                  <a:pt x="101" y="225"/>
                  <a:pt x="121" y="192"/>
                </a:cubicBezTo>
                <a:cubicBezTo>
                  <a:pt x="153" y="136"/>
                  <a:pt x="208" y="102"/>
                  <a:pt x="267" y="95"/>
                </a:cubicBezTo>
                <a:cubicBezTo>
                  <a:pt x="309" y="46"/>
                  <a:pt x="309" y="46"/>
                  <a:pt x="309" y="46"/>
                </a:cubicBezTo>
                <a:cubicBezTo>
                  <a:pt x="268" y="0"/>
                  <a:pt x="268" y="0"/>
                  <a:pt x="268" y="0"/>
                </a:cubicBezTo>
                <a:cubicBezTo>
                  <a:pt x="118" y="12"/>
                  <a:pt x="0" y="138"/>
                  <a:pt x="0" y="291"/>
                </a:cubicBezTo>
                <a:cubicBezTo>
                  <a:pt x="0" y="294"/>
                  <a:pt x="0" y="297"/>
                  <a:pt x="0" y="300"/>
                </a:cubicBezTo>
                <a:cubicBezTo>
                  <a:pt x="48" y="257"/>
                  <a:pt x="48" y="257"/>
                  <a:pt x="48" y="257"/>
                </a:cubicBezTo>
                <a:lnTo>
                  <a:pt x="94" y="297"/>
                </a:lnTo>
                <a:close/>
              </a:path>
            </a:pathLst>
          </a:custGeom>
          <a:gradFill rotWithShape="1">
            <a:gsLst>
              <a:gs pos="0">
                <a:srgbClr val="E5E5E5"/>
              </a:gs>
              <a:gs pos="100000">
                <a:srgbClr val="969696"/>
              </a:gs>
            </a:gsLst>
            <a:lin ang="5400000" scaled="1"/>
          </a:gradFill>
          <a:ln w="19050">
            <a:solidFill>
              <a:srgbClr val="FFFFFF"/>
            </a:solidFill>
            <a:round/>
            <a:headEnd/>
            <a:tailEnd/>
          </a:ln>
        </p:spPr>
        <p:txBody>
          <a:bodyPr/>
          <a:lstStyle/>
          <a:p>
            <a:pPr algn="l" fontAlgn="auto">
              <a:spcBef>
                <a:spcPts val="0"/>
              </a:spcBef>
              <a:spcAft>
                <a:spcPts val="0"/>
              </a:spcAft>
            </a:pPr>
            <a:endParaRPr lang="es-PE" sz="1800">
              <a:solidFill>
                <a:srgbClr val="000000"/>
              </a:solidFill>
              <a:latin typeface="Arial" pitchFamily="34" charset="0"/>
              <a:cs typeface="Arial" pitchFamily="34" charset="0"/>
            </a:endParaRPr>
          </a:p>
        </p:txBody>
      </p:sp>
      <p:sp>
        <p:nvSpPr>
          <p:cNvPr id="40" name="Freeform 17"/>
          <p:cNvSpPr>
            <a:spLocks/>
          </p:cNvSpPr>
          <p:nvPr>
            <p:custDataLst>
              <p:tags r:id="rId3"/>
            </p:custDataLst>
          </p:nvPr>
        </p:nvSpPr>
        <p:spPr bwMode="gray">
          <a:xfrm>
            <a:off x="4574753" y="3426901"/>
            <a:ext cx="1670504" cy="1620317"/>
          </a:xfrm>
          <a:custGeom>
            <a:avLst/>
            <a:gdLst>
              <a:gd name="T0" fmla="*/ 2147483647 w 308"/>
              <a:gd name="T1" fmla="*/ 0 h 300"/>
              <a:gd name="T2" fmla="*/ 2147483647 w 308"/>
              <a:gd name="T3" fmla="*/ 2147483647 h 300"/>
              <a:gd name="T4" fmla="*/ 2147483647 w 308"/>
              <a:gd name="T5" fmla="*/ 2147483647 h 300"/>
              <a:gd name="T6" fmla="*/ 0 w 308"/>
              <a:gd name="T7" fmla="*/ 2147483647 h 300"/>
              <a:gd name="T8" fmla="*/ 2147483647 w 308"/>
              <a:gd name="T9" fmla="*/ 2147483647 h 300"/>
              <a:gd name="T10" fmla="*/ 2147483647 w 308"/>
              <a:gd name="T11" fmla="*/ 2147483647 h 300"/>
              <a:gd name="T12" fmla="*/ 2147483647 w 308"/>
              <a:gd name="T13" fmla="*/ 0 h 300"/>
              <a:gd name="T14" fmla="*/ 2147483647 w 308"/>
              <a:gd name="T15" fmla="*/ 2147483647 h 300"/>
              <a:gd name="T16" fmla="*/ 2147483647 w 308"/>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8"/>
              <a:gd name="T28" fmla="*/ 0 h 300"/>
              <a:gd name="T29" fmla="*/ 308 w 308"/>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8" h="300">
                <a:moveTo>
                  <a:pt x="214" y="0"/>
                </a:moveTo>
                <a:cubicBezTo>
                  <a:pt x="215" y="37"/>
                  <a:pt x="207" y="74"/>
                  <a:pt x="187" y="107"/>
                </a:cubicBezTo>
                <a:cubicBezTo>
                  <a:pt x="155" y="163"/>
                  <a:pt x="101" y="197"/>
                  <a:pt x="42" y="205"/>
                </a:cubicBezTo>
                <a:cubicBezTo>
                  <a:pt x="0" y="253"/>
                  <a:pt x="0" y="253"/>
                  <a:pt x="0" y="253"/>
                </a:cubicBezTo>
                <a:cubicBezTo>
                  <a:pt x="42" y="300"/>
                  <a:pt x="42" y="300"/>
                  <a:pt x="42" y="300"/>
                </a:cubicBezTo>
                <a:cubicBezTo>
                  <a:pt x="191" y="287"/>
                  <a:pt x="308" y="161"/>
                  <a:pt x="308" y="8"/>
                </a:cubicBezTo>
                <a:cubicBezTo>
                  <a:pt x="308" y="6"/>
                  <a:pt x="308" y="3"/>
                  <a:pt x="308" y="0"/>
                </a:cubicBezTo>
                <a:cubicBezTo>
                  <a:pt x="261" y="42"/>
                  <a:pt x="261" y="42"/>
                  <a:pt x="261" y="42"/>
                </a:cubicBezTo>
                <a:lnTo>
                  <a:pt x="214" y="0"/>
                </a:lnTo>
                <a:close/>
              </a:path>
            </a:pathLst>
          </a:custGeom>
          <a:gradFill rotWithShape="1">
            <a:gsLst>
              <a:gs pos="0">
                <a:srgbClr val="969696"/>
              </a:gs>
              <a:gs pos="50000">
                <a:srgbClr val="E5E5E5"/>
              </a:gs>
              <a:gs pos="100000">
                <a:srgbClr val="969696"/>
              </a:gs>
            </a:gsLst>
            <a:lin ang="5400000" scaled="1"/>
          </a:gradFill>
          <a:ln w="19050">
            <a:solidFill>
              <a:srgbClr val="FFFFFF"/>
            </a:solidFill>
            <a:round/>
            <a:headEnd/>
            <a:tailEnd/>
          </a:ln>
        </p:spPr>
        <p:txBody>
          <a:bodyPr/>
          <a:lstStyle/>
          <a:p>
            <a:pPr algn="l" fontAlgn="auto">
              <a:spcBef>
                <a:spcPts val="0"/>
              </a:spcBef>
              <a:spcAft>
                <a:spcPts val="0"/>
              </a:spcAft>
            </a:pPr>
            <a:endParaRPr lang="es-PE" sz="1800">
              <a:solidFill>
                <a:srgbClr val="000000"/>
              </a:solidFill>
              <a:latin typeface="Arial" pitchFamily="34" charset="0"/>
              <a:cs typeface="Arial" pitchFamily="34" charset="0"/>
            </a:endParaRPr>
          </a:p>
        </p:txBody>
      </p:sp>
      <p:sp>
        <p:nvSpPr>
          <p:cNvPr id="41" name="Freeform 18"/>
          <p:cNvSpPr>
            <a:spLocks/>
          </p:cNvSpPr>
          <p:nvPr>
            <p:custDataLst>
              <p:tags r:id="rId4"/>
            </p:custDataLst>
          </p:nvPr>
        </p:nvSpPr>
        <p:spPr bwMode="gray">
          <a:xfrm>
            <a:off x="4625553" y="1720338"/>
            <a:ext cx="1617449" cy="1670504"/>
          </a:xfrm>
          <a:custGeom>
            <a:avLst/>
            <a:gdLst>
              <a:gd name="T0" fmla="*/ 2147483647 w 299"/>
              <a:gd name="T1" fmla="*/ 2147483647 h 309"/>
              <a:gd name="T2" fmla="*/ 2147483647 w 299"/>
              <a:gd name="T3" fmla="*/ 2147483647 h 309"/>
              <a:gd name="T4" fmla="*/ 2147483647 w 299"/>
              <a:gd name="T5" fmla="*/ 2147483647 h 309"/>
              <a:gd name="T6" fmla="*/ 2147483647 w 299"/>
              <a:gd name="T7" fmla="*/ 2147483647 h 309"/>
              <a:gd name="T8" fmla="*/ 2147483647 w 299"/>
              <a:gd name="T9" fmla="*/ 2147483647 h 309"/>
              <a:gd name="T10" fmla="*/ 2147483647 w 299"/>
              <a:gd name="T11" fmla="*/ 0 h 309"/>
              <a:gd name="T12" fmla="*/ 0 w 299"/>
              <a:gd name="T13" fmla="*/ 2147483647 h 309"/>
              <a:gd name="T14" fmla="*/ 2147483647 w 299"/>
              <a:gd name="T15" fmla="*/ 2147483647 h 309"/>
              <a:gd name="T16" fmla="*/ 2147483647 w 299"/>
              <a:gd name="T17" fmla="*/ 2147483647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9"/>
              <a:gd name="T28" fmla="*/ 0 h 309"/>
              <a:gd name="T29" fmla="*/ 299 w 299"/>
              <a:gd name="T30" fmla="*/ 309 h 3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9" h="309">
                <a:moveTo>
                  <a:pt x="1" y="95"/>
                </a:moveTo>
                <a:cubicBezTo>
                  <a:pt x="37" y="94"/>
                  <a:pt x="73" y="102"/>
                  <a:pt x="107" y="121"/>
                </a:cubicBezTo>
                <a:cubicBezTo>
                  <a:pt x="162" y="153"/>
                  <a:pt x="196" y="208"/>
                  <a:pt x="204" y="266"/>
                </a:cubicBezTo>
                <a:cubicBezTo>
                  <a:pt x="253" y="309"/>
                  <a:pt x="253" y="309"/>
                  <a:pt x="253" y="309"/>
                </a:cubicBezTo>
                <a:cubicBezTo>
                  <a:pt x="299" y="268"/>
                  <a:pt x="299" y="268"/>
                  <a:pt x="299" y="268"/>
                </a:cubicBezTo>
                <a:cubicBezTo>
                  <a:pt x="287" y="118"/>
                  <a:pt x="161" y="0"/>
                  <a:pt x="7" y="0"/>
                </a:cubicBezTo>
                <a:cubicBezTo>
                  <a:pt x="5" y="0"/>
                  <a:pt x="2" y="1"/>
                  <a:pt x="0" y="1"/>
                </a:cubicBezTo>
                <a:cubicBezTo>
                  <a:pt x="42" y="48"/>
                  <a:pt x="42" y="48"/>
                  <a:pt x="42" y="48"/>
                </a:cubicBezTo>
                <a:lnTo>
                  <a:pt x="1" y="95"/>
                </a:lnTo>
                <a:close/>
              </a:path>
            </a:pathLst>
          </a:custGeom>
          <a:gradFill rotWithShape="1">
            <a:gsLst>
              <a:gs pos="0">
                <a:srgbClr val="0061B2"/>
              </a:gs>
              <a:gs pos="50000">
                <a:srgbClr val="4B8FC9"/>
              </a:gs>
              <a:gs pos="100000">
                <a:srgbClr val="0061B2"/>
              </a:gs>
            </a:gsLst>
            <a:lin ang="5400000" scaled="1"/>
          </a:gradFill>
          <a:ln w="19050">
            <a:solidFill>
              <a:srgbClr val="FFFFFF"/>
            </a:solidFill>
            <a:round/>
            <a:headEnd/>
            <a:tailEnd/>
          </a:ln>
        </p:spPr>
        <p:txBody>
          <a:bodyPr/>
          <a:lstStyle/>
          <a:p>
            <a:pPr algn="l" fontAlgn="auto">
              <a:spcBef>
                <a:spcPts val="0"/>
              </a:spcBef>
              <a:spcAft>
                <a:spcPts val="0"/>
              </a:spcAft>
            </a:pPr>
            <a:endParaRPr lang="es-PE" sz="1800">
              <a:solidFill>
                <a:srgbClr val="000000"/>
              </a:solidFill>
              <a:latin typeface="Arial" pitchFamily="34" charset="0"/>
              <a:cs typeface="Arial" pitchFamily="34" charset="0"/>
            </a:endParaRPr>
          </a:p>
        </p:txBody>
      </p:sp>
      <p:grpSp>
        <p:nvGrpSpPr>
          <p:cNvPr id="3" name="Group 20"/>
          <p:cNvGrpSpPr>
            <a:grpSpLocks/>
          </p:cNvGrpSpPr>
          <p:nvPr/>
        </p:nvGrpSpPr>
        <p:grpSpPr bwMode="auto">
          <a:xfrm>
            <a:off x="3606378" y="2472814"/>
            <a:ext cx="1927173" cy="1815328"/>
            <a:chOff x="3846" y="-114"/>
            <a:chExt cx="1291" cy="1216"/>
          </a:xfrm>
        </p:grpSpPr>
        <p:sp>
          <p:nvSpPr>
            <p:cNvPr id="43" name="Freeform 21"/>
            <p:cNvSpPr>
              <a:spLocks noEditPoints="1"/>
            </p:cNvSpPr>
            <p:nvPr/>
          </p:nvSpPr>
          <p:spPr bwMode="gray">
            <a:xfrm>
              <a:off x="3846" y="-106"/>
              <a:ext cx="1291" cy="1162"/>
            </a:xfrm>
            <a:custGeom>
              <a:avLst/>
              <a:gdLst>
                <a:gd name="T0" fmla="*/ 227 w 1713"/>
                <a:gd name="T1" fmla="*/ 36 h 1537"/>
                <a:gd name="T2" fmla="*/ 623 w 1713"/>
                <a:gd name="T3" fmla="*/ 128 h 1537"/>
                <a:gd name="T4" fmla="*/ 650 w 1713"/>
                <a:gd name="T5" fmla="*/ 141 h 1537"/>
                <a:gd name="T6" fmla="*/ 59 w 1713"/>
                <a:gd name="T7" fmla="*/ 179 h 1537"/>
                <a:gd name="T8" fmla="*/ 70 w 1713"/>
                <a:gd name="T9" fmla="*/ 192 h 1537"/>
                <a:gd name="T10" fmla="*/ 682 w 1713"/>
                <a:gd name="T11" fmla="*/ 243 h 1537"/>
                <a:gd name="T12" fmla="*/ 705 w 1713"/>
                <a:gd name="T13" fmla="*/ 229 h 1537"/>
                <a:gd name="T14" fmla="*/ 675 w 1713"/>
                <a:gd name="T15" fmla="*/ 248 h 1537"/>
                <a:gd name="T16" fmla="*/ 690 w 1713"/>
                <a:gd name="T17" fmla="*/ 259 h 1537"/>
                <a:gd name="T18" fmla="*/ 670 w 1713"/>
                <a:gd name="T19" fmla="*/ 284 h 1537"/>
                <a:gd name="T20" fmla="*/ 703 w 1713"/>
                <a:gd name="T21" fmla="*/ 352 h 1537"/>
                <a:gd name="T22" fmla="*/ 663 w 1713"/>
                <a:gd name="T23" fmla="*/ 289 h 1537"/>
                <a:gd name="T24" fmla="*/ 665 w 1713"/>
                <a:gd name="T25" fmla="*/ 304 h 1537"/>
                <a:gd name="T26" fmla="*/ 641 w 1713"/>
                <a:gd name="T27" fmla="*/ 296 h 1537"/>
                <a:gd name="T28" fmla="*/ 597 w 1713"/>
                <a:gd name="T29" fmla="*/ 315 h 1537"/>
                <a:gd name="T30" fmla="*/ 649 w 1713"/>
                <a:gd name="T31" fmla="*/ 304 h 1537"/>
                <a:gd name="T32" fmla="*/ 690 w 1713"/>
                <a:gd name="T33" fmla="*/ 339 h 1537"/>
                <a:gd name="T34" fmla="*/ 679 w 1713"/>
                <a:gd name="T35" fmla="*/ 346 h 1537"/>
                <a:gd name="T36" fmla="*/ 725 w 1713"/>
                <a:gd name="T37" fmla="*/ 325 h 1537"/>
                <a:gd name="T38" fmla="*/ 656 w 1713"/>
                <a:gd name="T39" fmla="*/ 313 h 1537"/>
                <a:gd name="T40" fmla="*/ 668 w 1713"/>
                <a:gd name="T41" fmla="*/ 321 h 1537"/>
                <a:gd name="T42" fmla="*/ 663 w 1713"/>
                <a:gd name="T43" fmla="*/ 393 h 1537"/>
                <a:gd name="T44" fmla="*/ 625 w 1713"/>
                <a:gd name="T45" fmla="*/ 358 h 1537"/>
                <a:gd name="T46" fmla="*/ 571 w 1713"/>
                <a:gd name="T47" fmla="*/ 383 h 1537"/>
                <a:gd name="T48" fmla="*/ 574 w 1713"/>
                <a:gd name="T49" fmla="*/ 477 h 1537"/>
                <a:gd name="T50" fmla="*/ 631 w 1713"/>
                <a:gd name="T51" fmla="*/ 483 h 1537"/>
                <a:gd name="T52" fmla="*/ 677 w 1713"/>
                <a:gd name="T53" fmla="*/ 456 h 1537"/>
                <a:gd name="T54" fmla="*/ 706 w 1713"/>
                <a:gd name="T55" fmla="*/ 376 h 1537"/>
                <a:gd name="T56" fmla="*/ 715 w 1713"/>
                <a:gd name="T57" fmla="*/ 390 h 1537"/>
                <a:gd name="T58" fmla="*/ 684 w 1713"/>
                <a:gd name="T59" fmla="*/ 352 h 1537"/>
                <a:gd name="T60" fmla="*/ 647 w 1713"/>
                <a:gd name="T61" fmla="*/ 358 h 1537"/>
                <a:gd name="T62" fmla="*/ 681 w 1713"/>
                <a:gd name="T63" fmla="*/ 373 h 1537"/>
                <a:gd name="T64" fmla="*/ 483 w 1713"/>
                <a:gd name="T65" fmla="*/ 423 h 1537"/>
                <a:gd name="T66" fmla="*/ 480 w 1713"/>
                <a:gd name="T67" fmla="*/ 439 h 1537"/>
                <a:gd name="T68" fmla="*/ 460 w 1713"/>
                <a:gd name="T69" fmla="*/ 466 h 1537"/>
                <a:gd name="T70" fmla="*/ 576 w 1713"/>
                <a:gd name="T71" fmla="*/ 489 h 1537"/>
                <a:gd name="T72" fmla="*/ 124 w 1713"/>
                <a:gd name="T73" fmla="*/ 560 h 1537"/>
                <a:gd name="T74" fmla="*/ 295 w 1713"/>
                <a:gd name="T75" fmla="*/ 25 h 1537"/>
                <a:gd name="T76" fmla="*/ 225 w 1713"/>
                <a:gd name="T77" fmla="*/ 11 h 1537"/>
                <a:gd name="T78" fmla="*/ 99 w 1713"/>
                <a:gd name="T79" fmla="*/ 148 h 1537"/>
                <a:gd name="T80" fmla="*/ 76 w 1713"/>
                <a:gd name="T81" fmla="*/ 215 h 1537"/>
                <a:gd name="T82" fmla="*/ 27 w 1713"/>
                <a:gd name="T83" fmla="*/ 269 h 1537"/>
                <a:gd name="T84" fmla="*/ 82 w 1713"/>
                <a:gd name="T85" fmla="*/ 561 h 1537"/>
                <a:gd name="T86" fmla="*/ 162 w 1713"/>
                <a:gd name="T87" fmla="*/ 612 h 1537"/>
                <a:gd name="T88" fmla="*/ 146 w 1713"/>
                <a:gd name="T89" fmla="*/ 583 h 1537"/>
                <a:gd name="T90" fmla="*/ 106 w 1713"/>
                <a:gd name="T91" fmla="*/ 538 h 1537"/>
                <a:gd name="T92" fmla="*/ 51 w 1713"/>
                <a:gd name="T93" fmla="*/ 331 h 1537"/>
                <a:gd name="T94" fmla="*/ 60 w 1713"/>
                <a:gd name="T95" fmla="*/ 262 h 1537"/>
                <a:gd name="T96" fmla="*/ 154 w 1713"/>
                <a:gd name="T97" fmla="*/ 155 h 1537"/>
                <a:gd name="T98" fmla="*/ 185 w 1713"/>
                <a:gd name="T99" fmla="*/ 128 h 1537"/>
                <a:gd name="T100" fmla="*/ 203 w 1713"/>
                <a:gd name="T101" fmla="*/ 61 h 1537"/>
                <a:gd name="T102" fmla="*/ 234 w 1713"/>
                <a:gd name="T103" fmla="*/ 29 h 1537"/>
                <a:gd name="T104" fmla="*/ 307 w 1713"/>
                <a:gd name="T105" fmla="*/ 27 h 1537"/>
                <a:gd name="T106" fmla="*/ 557 w 1713"/>
                <a:gd name="T107" fmla="*/ 55 h 1537"/>
                <a:gd name="T108" fmla="*/ 596 w 1713"/>
                <a:gd name="T109" fmla="*/ 79 h 1537"/>
                <a:gd name="T110" fmla="*/ 658 w 1713"/>
                <a:gd name="T111" fmla="*/ 133 h 1537"/>
                <a:gd name="T112" fmla="*/ 720 w 1713"/>
                <a:gd name="T113" fmla="*/ 290 h 1537"/>
                <a:gd name="T114" fmla="*/ 530 w 1713"/>
                <a:gd name="T115" fmla="*/ 28 h 1537"/>
                <a:gd name="T116" fmla="*/ 605 w 1713"/>
                <a:gd name="T117" fmla="*/ 93 h 1537"/>
                <a:gd name="T118" fmla="*/ 726 w 1713"/>
                <a:gd name="T119" fmla="*/ 378 h 15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13"/>
                <a:gd name="T181" fmla="*/ 0 h 1537"/>
                <a:gd name="T182" fmla="*/ 1713 w 1713"/>
                <a:gd name="T183" fmla="*/ 1537 h 15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adFill rotWithShape="1">
              <a:gsLst>
                <a:gs pos="0">
                  <a:srgbClr val="D4D4D4"/>
                </a:gs>
                <a:gs pos="100000">
                  <a:srgbClr val="B2B2B2"/>
                </a:gs>
              </a:gsLst>
              <a:lin ang="2700000" scaled="1"/>
            </a:gradFill>
            <a:ln w="9525">
              <a:solidFill>
                <a:srgbClr val="FFFFFF"/>
              </a:solidFill>
              <a:round/>
              <a:headEnd/>
              <a:tailEnd/>
            </a:ln>
          </p:spPr>
          <p:txBody>
            <a:bodyPr/>
            <a:lstStyle/>
            <a:p>
              <a:pPr algn="l" fontAlgn="auto">
                <a:spcBef>
                  <a:spcPts val="0"/>
                </a:spcBef>
                <a:spcAft>
                  <a:spcPts val="0"/>
                </a:spcAft>
              </a:pPr>
              <a:endParaRPr lang="es-PE" sz="1800">
                <a:solidFill>
                  <a:srgbClr val="000000"/>
                </a:solidFill>
                <a:latin typeface="Arial" pitchFamily="34" charset="0"/>
                <a:cs typeface="Arial" pitchFamily="34" charset="0"/>
              </a:endParaRPr>
            </a:p>
          </p:txBody>
        </p:sp>
        <p:sp>
          <p:nvSpPr>
            <p:cNvPr id="44" name="Freeform 22"/>
            <p:cNvSpPr>
              <a:spLocks noEditPoints="1"/>
            </p:cNvSpPr>
            <p:nvPr/>
          </p:nvSpPr>
          <p:spPr bwMode="gray">
            <a:xfrm>
              <a:off x="3857" y="-114"/>
              <a:ext cx="1267" cy="1216"/>
            </a:xfrm>
            <a:custGeom>
              <a:avLst/>
              <a:gdLst>
                <a:gd name="T0" fmla="*/ 494 w 1683"/>
                <a:gd name="T1" fmla="*/ 13 h 1609"/>
                <a:gd name="T2" fmla="*/ 263 w 1683"/>
                <a:gd name="T3" fmla="*/ 51 h 1609"/>
                <a:gd name="T4" fmla="*/ 280 w 1683"/>
                <a:gd name="T5" fmla="*/ 77 h 1609"/>
                <a:gd name="T6" fmla="*/ 102 w 1683"/>
                <a:gd name="T7" fmla="*/ 111 h 1609"/>
                <a:gd name="T8" fmla="*/ 229 w 1683"/>
                <a:gd name="T9" fmla="*/ 110 h 1609"/>
                <a:gd name="T10" fmla="*/ 283 w 1683"/>
                <a:gd name="T11" fmla="*/ 196 h 1609"/>
                <a:gd name="T12" fmla="*/ 384 w 1683"/>
                <a:gd name="T13" fmla="*/ 205 h 1609"/>
                <a:gd name="T14" fmla="*/ 393 w 1683"/>
                <a:gd name="T15" fmla="*/ 221 h 1609"/>
                <a:gd name="T16" fmla="*/ 388 w 1683"/>
                <a:gd name="T17" fmla="*/ 227 h 1609"/>
                <a:gd name="T18" fmla="*/ 382 w 1683"/>
                <a:gd name="T19" fmla="*/ 231 h 1609"/>
                <a:gd name="T20" fmla="*/ 443 w 1683"/>
                <a:gd name="T21" fmla="*/ 241 h 1609"/>
                <a:gd name="T22" fmla="*/ 563 w 1683"/>
                <a:gd name="T23" fmla="*/ 579 h 1609"/>
                <a:gd name="T24" fmla="*/ 563 w 1683"/>
                <a:gd name="T25" fmla="*/ 595 h 1609"/>
                <a:gd name="T26" fmla="*/ 246 w 1683"/>
                <a:gd name="T27" fmla="*/ 13 h 1609"/>
                <a:gd name="T28" fmla="*/ 200 w 1683"/>
                <a:gd name="T29" fmla="*/ 53 h 1609"/>
                <a:gd name="T30" fmla="*/ 288 w 1683"/>
                <a:gd name="T31" fmla="*/ 23 h 1609"/>
                <a:gd name="T32" fmla="*/ 263 w 1683"/>
                <a:gd name="T33" fmla="*/ 2 h 1609"/>
                <a:gd name="T34" fmla="*/ 254 w 1683"/>
                <a:gd name="T35" fmla="*/ 2 h 1609"/>
                <a:gd name="T36" fmla="*/ 219 w 1683"/>
                <a:gd name="T37" fmla="*/ 20 h 1609"/>
                <a:gd name="T38" fmla="*/ 180 w 1683"/>
                <a:gd name="T39" fmla="*/ 32 h 1609"/>
                <a:gd name="T40" fmla="*/ 196 w 1683"/>
                <a:gd name="T41" fmla="*/ 29 h 1609"/>
                <a:gd name="T42" fmla="*/ 717 w 1683"/>
                <a:gd name="T43" fmla="*/ 277 h 1609"/>
                <a:gd name="T44" fmla="*/ 460 w 1683"/>
                <a:gd name="T45" fmla="*/ 15 h 1609"/>
                <a:gd name="T46" fmla="*/ 469 w 1683"/>
                <a:gd name="T47" fmla="*/ 48 h 1609"/>
                <a:gd name="T48" fmla="*/ 418 w 1683"/>
                <a:gd name="T49" fmla="*/ 51 h 1609"/>
                <a:gd name="T50" fmla="*/ 405 w 1683"/>
                <a:gd name="T51" fmla="*/ 53 h 1609"/>
                <a:gd name="T52" fmla="*/ 349 w 1683"/>
                <a:gd name="T53" fmla="*/ 42 h 1609"/>
                <a:gd name="T54" fmla="*/ 297 w 1683"/>
                <a:gd name="T55" fmla="*/ 86 h 1609"/>
                <a:gd name="T56" fmla="*/ 353 w 1683"/>
                <a:gd name="T57" fmla="*/ 79 h 1609"/>
                <a:gd name="T58" fmla="*/ 313 w 1683"/>
                <a:gd name="T59" fmla="*/ 98 h 1609"/>
                <a:gd name="T60" fmla="*/ 271 w 1683"/>
                <a:gd name="T61" fmla="*/ 118 h 1609"/>
                <a:gd name="T62" fmla="*/ 253 w 1683"/>
                <a:gd name="T63" fmla="*/ 101 h 1609"/>
                <a:gd name="T64" fmla="*/ 265 w 1683"/>
                <a:gd name="T65" fmla="*/ 128 h 1609"/>
                <a:gd name="T66" fmla="*/ 188 w 1683"/>
                <a:gd name="T67" fmla="*/ 190 h 1609"/>
                <a:gd name="T68" fmla="*/ 265 w 1683"/>
                <a:gd name="T69" fmla="*/ 178 h 1609"/>
                <a:gd name="T70" fmla="*/ 303 w 1683"/>
                <a:gd name="T71" fmla="*/ 221 h 1609"/>
                <a:gd name="T72" fmla="*/ 315 w 1683"/>
                <a:gd name="T73" fmla="*/ 165 h 1609"/>
                <a:gd name="T74" fmla="*/ 371 w 1683"/>
                <a:gd name="T75" fmla="*/ 231 h 1609"/>
                <a:gd name="T76" fmla="*/ 388 w 1683"/>
                <a:gd name="T77" fmla="*/ 203 h 1609"/>
                <a:gd name="T78" fmla="*/ 452 w 1683"/>
                <a:gd name="T79" fmla="*/ 266 h 1609"/>
                <a:gd name="T80" fmla="*/ 356 w 1683"/>
                <a:gd name="T81" fmla="*/ 261 h 1609"/>
                <a:gd name="T82" fmla="*/ 289 w 1683"/>
                <a:gd name="T83" fmla="*/ 233 h 1609"/>
                <a:gd name="T84" fmla="*/ 157 w 1683"/>
                <a:gd name="T85" fmla="*/ 254 h 1609"/>
                <a:gd name="T86" fmla="*/ 92 w 1683"/>
                <a:gd name="T87" fmla="*/ 360 h 1609"/>
                <a:gd name="T88" fmla="*/ 136 w 1683"/>
                <a:gd name="T89" fmla="*/ 459 h 1609"/>
                <a:gd name="T90" fmla="*/ 253 w 1683"/>
                <a:gd name="T91" fmla="*/ 481 h 1609"/>
                <a:gd name="T92" fmla="*/ 291 w 1683"/>
                <a:gd name="T93" fmla="*/ 558 h 1609"/>
                <a:gd name="T94" fmla="*/ 313 w 1683"/>
                <a:gd name="T95" fmla="*/ 649 h 1609"/>
                <a:gd name="T96" fmla="*/ 434 w 1683"/>
                <a:gd name="T97" fmla="*/ 672 h 1609"/>
                <a:gd name="T98" fmla="*/ 510 w 1683"/>
                <a:gd name="T99" fmla="*/ 593 h 1609"/>
                <a:gd name="T100" fmla="*/ 542 w 1683"/>
                <a:gd name="T101" fmla="*/ 498 h 1609"/>
                <a:gd name="T102" fmla="*/ 559 w 1683"/>
                <a:gd name="T103" fmla="*/ 417 h 1609"/>
                <a:gd name="T104" fmla="*/ 484 w 1683"/>
                <a:gd name="T105" fmla="*/ 344 h 1609"/>
                <a:gd name="T106" fmla="*/ 510 w 1683"/>
                <a:gd name="T107" fmla="*/ 350 h 1609"/>
                <a:gd name="T108" fmla="*/ 617 w 1683"/>
                <a:gd name="T109" fmla="*/ 340 h 1609"/>
                <a:gd name="T110" fmla="*/ 544 w 1683"/>
                <a:gd name="T111" fmla="*/ 274 h 1609"/>
                <a:gd name="T112" fmla="*/ 653 w 1683"/>
                <a:gd name="T113" fmla="*/ 282 h 1609"/>
                <a:gd name="T114" fmla="*/ 708 w 1683"/>
                <a:gd name="T115" fmla="*/ 372 h 1609"/>
                <a:gd name="T116" fmla="*/ 443 w 1683"/>
                <a:gd name="T117" fmla="*/ 190 h 1609"/>
                <a:gd name="T118" fmla="*/ 423 w 1683"/>
                <a:gd name="T119" fmla="*/ 168 h 1609"/>
                <a:gd name="T120" fmla="*/ 469 w 1683"/>
                <a:gd name="T121" fmla="*/ 181 h 1609"/>
                <a:gd name="T122" fmla="*/ 123 w 1683"/>
                <a:gd name="T123" fmla="*/ 89 h 1609"/>
                <a:gd name="T124" fmla="*/ 22 w 1683"/>
                <a:gd name="T125" fmla="*/ 459 h 1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3"/>
                <a:gd name="T190" fmla="*/ 0 h 1609"/>
                <a:gd name="T191" fmla="*/ 1683 w 1683"/>
                <a:gd name="T192" fmla="*/ 1609 h 16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rotWithShape="1">
              <a:gsLst>
                <a:gs pos="0">
                  <a:srgbClr val="69A2E1"/>
                </a:gs>
                <a:gs pos="100000">
                  <a:srgbClr val="0061B2"/>
                </a:gs>
              </a:gsLst>
              <a:lin ang="5400000" scaled="1"/>
            </a:gradFill>
            <a:ln w="9525">
              <a:solidFill>
                <a:srgbClr val="FFFFFF"/>
              </a:solidFill>
              <a:round/>
              <a:headEnd/>
              <a:tailEnd/>
            </a:ln>
          </p:spPr>
          <p:txBody>
            <a:bodyPr/>
            <a:lstStyle/>
            <a:p>
              <a:pPr algn="l" fontAlgn="auto">
                <a:spcBef>
                  <a:spcPts val="0"/>
                </a:spcBef>
                <a:spcAft>
                  <a:spcPts val="0"/>
                </a:spcAft>
              </a:pPr>
              <a:endParaRPr lang="es-PE" sz="1800">
                <a:solidFill>
                  <a:srgbClr val="000000"/>
                </a:solidFill>
                <a:latin typeface="Arial" pitchFamily="34" charset="0"/>
                <a:cs typeface="Arial" pitchFamily="34" charset="0"/>
              </a:endParaRPr>
            </a:p>
          </p:txBody>
        </p:sp>
      </p:grpSp>
      <p:pic>
        <p:nvPicPr>
          <p:cNvPr id="4098" name="Picture 2"/>
          <p:cNvPicPr>
            <a:picLocks noChangeAspect="1" noChangeArrowheads="1"/>
          </p:cNvPicPr>
          <p:nvPr/>
        </p:nvPicPr>
        <p:blipFill>
          <a:blip r:embed="rId21" cstate="print"/>
          <a:srcRect/>
          <a:stretch>
            <a:fillRect/>
          </a:stretch>
        </p:blipFill>
        <p:spPr bwMode="auto">
          <a:xfrm>
            <a:off x="1475656" y="4365104"/>
            <a:ext cx="1704975" cy="1009650"/>
          </a:xfrm>
          <a:prstGeom prst="rect">
            <a:avLst/>
          </a:prstGeom>
          <a:noFill/>
          <a:ln w="9525">
            <a:noFill/>
            <a:miter lim="800000"/>
            <a:headEnd/>
            <a:tailEnd/>
          </a:ln>
        </p:spPr>
      </p:pic>
      <p:pic>
        <p:nvPicPr>
          <p:cNvPr id="26" name="Picture 2"/>
          <p:cNvPicPr>
            <a:picLocks noChangeAspect="1" noChangeArrowheads="1"/>
          </p:cNvPicPr>
          <p:nvPr/>
        </p:nvPicPr>
        <p:blipFill>
          <a:blip r:embed="rId22" cstate="print"/>
          <a:srcRect/>
          <a:stretch>
            <a:fillRect/>
          </a:stretch>
        </p:blipFill>
        <p:spPr bwMode="auto">
          <a:xfrm>
            <a:off x="107504" y="1052736"/>
            <a:ext cx="1657350" cy="1076325"/>
          </a:xfrm>
          <a:prstGeom prst="rect">
            <a:avLst/>
          </a:prstGeom>
          <a:noFill/>
          <a:ln w="9525">
            <a:noFill/>
            <a:miter lim="800000"/>
            <a:headEnd/>
            <a:tailEnd/>
          </a:ln>
        </p:spPr>
      </p:pic>
      <p:pic>
        <p:nvPicPr>
          <p:cNvPr id="27" name="Picture 3"/>
          <p:cNvPicPr>
            <a:picLocks noChangeAspect="1" noChangeArrowheads="1"/>
          </p:cNvPicPr>
          <p:nvPr/>
        </p:nvPicPr>
        <p:blipFill>
          <a:blip r:embed="rId23" cstate="print"/>
          <a:srcRect/>
          <a:stretch>
            <a:fillRect/>
          </a:stretch>
        </p:blipFill>
        <p:spPr bwMode="auto">
          <a:xfrm>
            <a:off x="1259632" y="2780928"/>
            <a:ext cx="1676400" cy="647700"/>
          </a:xfrm>
          <a:prstGeom prst="rect">
            <a:avLst/>
          </a:prstGeom>
          <a:noFill/>
          <a:ln w="9525">
            <a:noFill/>
            <a:miter lim="800000"/>
            <a:headEnd/>
            <a:tailEnd/>
          </a:ln>
        </p:spPr>
      </p:pic>
      <p:pic>
        <p:nvPicPr>
          <p:cNvPr id="28" name="Picture 4"/>
          <p:cNvPicPr>
            <a:picLocks noChangeAspect="1" noChangeArrowheads="1"/>
          </p:cNvPicPr>
          <p:nvPr/>
        </p:nvPicPr>
        <p:blipFill>
          <a:blip r:embed="rId24" cstate="print"/>
          <a:srcRect/>
          <a:stretch>
            <a:fillRect/>
          </a:stretch>
        </p:blipFill>
        <p:spPr bwMode="auto">
          <a:xfrm>
            <a:off x="6444208" y="3068960"/>
            <a:ext cx="1296144" cy="899914"/>
          </a:xfrm>
          <a:prstGeom prst="rect">
            <a:avLst/>
          </a:prstGeom>
          <a:noFill/>
          <a:ln w="9525">
            <a:noFill/>
            <a:miter lim="800000"/>
            <a:headEnd/>
            <a:tailEnd/>
          </a:ln>
        </p:spPr>
      </p:pic>
      <p:pic>
        <p:nvPicPr>
          <p:cNvPr id="29" name="Picture 5"/>
          <p:cNvPicPr>
            <a:picLocks noChangeAspect="1" noChangeArrowheads="1"/>
          </p:cNvPicPr>
          <p:nvPr/>
        </p:nvPicPr>
        <p:blipFill>
          <a:blip r:embed="rId25" cstate="print"/>
          <a:srcRect/>
          <a:stretch>
            <a:fillRect/>
          </a:stretch>
        </p:blipFill>
        <p:spPr bwMode="auto">
          <a:xfrm>
            <a:off x="7676668" y="1052736"/>
            <a:ext cx="1467332" cy="864096"/>
          </a:xfrm>
          <a:prstGeom prst="rect">
            <a:avLst/>
          </a:prstGeom>
          <a:noFill/>
          <a:ln w="9525">
            <a:noFill/>
            <a:miter lim="800000"/>
            <a:headEnd/>
            <a:tailEnd/>
          </a:ln>
        </p:spPr>
      </p:pic>
      <p:pic>
        <p:nvPicPr>
          <p:cNvPr id="30" name="Picture 6"/>
          <p:cNvPicPr>
            <a:picLocks noChangeAspect="1" noChangeArrowheads="1"/>
          </p:cNvPicPr>
          <p:nvPr/>
        </p:nvPicPr>
        <p:blipFill>
          <a:blip r:embed="rId26" cstate="print"/>
          <a:srcRect/>
          <a:stretch>
            <a:fillRect/>
          </a:stretch>
        </p:blipFill>
        <p:spPr bwMode="auto">
          <a:xfrm>
            <a:off x="7710448" y="2204864"/>
            <a:ext cx="1433552" cy="1008111"/>
          </a:xfrm>
          <a:prstGeom prst="rect">
            <a:avLst/>
          </a:prstGeom>
          <a:noFill/>
          <a:ln w="9525">
            <a:noFill/>
            <a:miter lim="800000"/>
            <a:headEnd/>
            <a:tailEnd/>
          </a:ln>
        </p:spPr>
      </p:pic>
      <p:pic>
        <p:nvPicPr>
          <p:cNvPr id="189442" name="Picture 2"/>
          <p:cNvPicPr>
            <a:picLocks noChangeAspect="1" noChangeArrowheads="1"/>
          </p:cNvPicPr>
          <p:nvPr/>
        </p:nvPicPr>
        <p:blipFill>
          <a:blip r:embed="rId27" cstate="print"/>
          <a:srcRect/>
          <a:stretch>
            <a:fillRect/>
          </a:stretch>
        </p:blipFill>
        <p:spPr bwMode="auto">
          <a:xfrm>
            <a:off x="3995936" y="980728"/>
            <a:ext cx="1152128" cy="682006"/>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par>
                                <p:cTn id="8" presetID="4"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ox(in)">
                                      <p:cBhvr>
                                        <p:cTn id="10" dur="500"/>
                                        <p:tgtEl>
                                          <p:spTgt spid="2052"/>
                                        </p:tgtEl>
                                      </p:cBhvr>
                                    </p:animEffect>
                                  </p:childTnLst>
                                </p:cTn>
                              </p:par>
                              <p:par>
                                <p:cTn id="11" presetID="4" presetClass="entr" presetSubtype="16"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ox(in)">
                                      <p:cBhvr>
                                        <p:cTn id="13" dur="500"/>
                                        <p:tgtEl>
                                          <p:spTgt spid="2054"/>
                                        </p:tgtEl>
                                      </p:cBhvr>
                                    </p:animEffect>
                                  </p:childTnLst>
                                </p:cTn>
                              </p:par>
                              <p:par>
                                <p:cTn id="14" presetID="4" presetClass="entr" presetSubtype="16" fill="hold" nodeType="withEffect">
                                  <p:stCondLst>
                                    <p:cond delay="0"/>
                                  </p:stCondLst>
                                  <p:childTnLst>
                                    <p:set>
                                      <p:cBhvr>
                                        <p:cTn id="15" dur="1" fill="hold">
                                          <p:stCondLst>
                                            <p:cond delay="0"/>
                                          </p:stCondLst>
                                        </p:cTn>
                                        <p:tgtEl>
                                          <p:spTgt spid="2061"/>
                                        </p:tgtEl>
                                        <p:attrNameLst>
                                          <p:attrName>style.visibility</p:attrName>
                                        </p:attrNameLst>
                                      </p:cBhvr>
                                      <p:to>
                                        <p:strVal val="visible"/>
                                      </p:to>
                                    </p:set>
                                    <p:animEffect transition="in" filter="box(in)">
                                      <p:cBhvr>
                                        <p:cTn id="16" dur="500"/>
                                        <p:tgtEl>
                                          <p:spTgt spid="2061"/>
                                        </p:tgtEl>
                                      </p:cBhvr>
                                    </p:animEffect>
                                  </p:childTnLst>
                                </p:cTn>
                              </p:par>
                              <p:par>
                                <p:cTn id="17" presetID="4" presetClass="entr" presetSubtype="16" fill="hold" nodeType="withEffect">
                                  <p:stCondLst>
                                    <p:cond delay="0"/>
                                  </p:stCondLst>
                                  <p:childTnLst>
                                    <p:set>
                                      <p:cBhvr>
                                        <p:cTn id="18" dur="1" fill="hold">
                                          <p:stCondLst>
                                            <p:cond delay="0"/>
                                          </p:stCondLst>
                                        </p:cTn>
                                        <p:tgtEl>
                                          <p:spTgt spid="2063"/>
                                        </p:tgtEl>
                                        <p:attrNameLst>
                                          <p:attrName>style.visibility</p:attrName>
                                        </p:attrNameLst>
                                      </p:cBhvr>
                                      <p:to>
                                        <p:strVal val="visible"/>
                                      </p:to>
                                    </p:set>
                                    <p:animEffect transition="in" filter="box(in)">
                                      <p:cBhvr>
                                        <p:cTn id="19" dur="500"/>
                                        <p:tgtEl>
                                          <p:spTgt spid="2063"/>
                                        </p:tgtEl>
                                      </p:cBhvr>
                                    </p:animEffect>
                                  </p:childTnLst>
                                </p:cTn>
                              </p:par>
                              <p:par>
                                <p:cTn id="20" presetID="4" presetClass="entr" presetSubtype="16" fill="hold" nodeType="withEffect">
                                  <p:stCondLst>
                                    <p:cond delay="0"/>
                                  </p:stCondLst>
                                  <p:childTnLst>
                                    <p:set>
                                      <p:cBhvr>
                                        <p:cTn id="21" dur="1" fill="hold">
                                          <p:stCondLst>
                                            <p:cond delay="0"/>
                                          </p:stCondLst>
                                        </p:cTn>
                                        <p:tgtEl>
                                          <p:spTgt spid="2064"/>
                                        </p:tgtEl>
                                        <p:attrNameLst>
                                          <p:attrName>style.visibility</p:attrName>
                                        </p:attrNameLst>
                                      </p:cBhvr>
                                      <p:to>
                                        <p:strVal val="visible"/>
                                      </p:to>
                                    </p:set>
                                    <p:animEffect transition="in" filter="box(in)">
                                      <p:cBhvr>
                                        <p:cTn id="22" dur="500"/>
                                        <p:tgtEl>
                                          <p:spTgt spid="2064"/>
                                        </p:tgtEl>
                                      </p:cBhvr>
                                    </p:animEffect>
                                  </p:childTnLst>
                                </p:cTn>
                              </p:par>
                              <p:par>
                                <p:cTn id="23" presetID="4" presetClass="entr" presetSubtype="16"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ox(in)">
                                      <p:cBhvr>
                                        <p:cTn id="25" dur="500"/>
                                        <p:tgtEl>
                                          <p:spTgt spid="4098"/>
                                        </p:tgtEl>
                                      </p:cBhvr>
                                    </p:animEffect>
                                  </p:childTnLst>
                                </p:cTn>
                              </p:par>
                              <p:par>
                                <p:cTn id="26" presetID="4" presetClass="entr" presetSubtype="1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ox(in)">
                                      <p:cBhvr>
                                        <p:cTn id="28" dur="500"/>
                                        <p:tgtEl>
                                          <p:spTgt spid="27"/>
                                        </p:tgtEl>
                                      </p:cBhvr>
                                    </p:animEffect>
                                  </p:childTnLst>
                                </p:cTn>
                              </p:par>
                              <p:par>
                                <p:cTn id="29" presetID="4"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par>
                                <p:cTn id="32" presetID="4" presetClass="entr" presetSubtype="16"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box(in)">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box(in)">
                                      <p:cBhvr>
                                        <p:cTn id="39" dur="500"/>
                                        <p:tgtEl>
                                          <p:spTgt spid="2053"/>
                                        </p:tgtEl>
                                      </p:cBhvr>
                                    </p:animEffect>
                                  </p:childTnLst>
                                </p:cTn>
                              </p:par>
                              <p:par>
                                <p:cTn id="40" presetID="4" presetClass="entr" presetSubtype="16" fill="hold" nodeType="with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box(in)">
                                      <p:cBhvr>
                                        <p:cTn id="42" dur="500"/>
                                        <p:tgtEl>
                                          <p:spTgt spid="2058"/>
                                        </p:tgtEl>
                                      </p:cBhvr>
                                    </p:animEffect>
                                  </p:childTnLst>
                                </p:cTn>
                              </p:par>
                              <p:par>
                                <p:cTn id="43" presetID="4" presetClass="entr" presetSubtype="16" fill="hold" nodeType="withEffect">
                                  <p:stCondLst>
                                    <p:cond delay="0"/>
                                  </p:stCondLst>
                                  <p:childTnLst>
                                    <p:set>
                                      <p:cBhvr>
                                        <p:cTn id="44" dur="1" fill="hold">
                                          <p:stCondLst>
                                            <p:cond delay="0"/>
                                          </p:stCondLst>
                                        </p:cTn>
                                        <p:tgtEl>
                                          <p:spTgt spid="2055"/>
                                        </p:tgtEl>
                                        <p:attrNameLst>
                                          <p:attrName>style.visibility</p:attrName>
                                        </p:attrNameLst>
                                      </p:cBhvr>
                                      <p:to>
                                        <p:strVal val="visible"/>
                                      </p:to>
                                    </p:set>
                                    <p:animEffect transition="in" filter="box(in)">
                                      <p:cBhvr>
                                        <p:cTn id="45" dur="500"/>
                                        <p:tgtEl>
                                          <p:spTgt spid="2055"/>
                                        </p:tgtEl>
                                      </p:cBhvr>
                                    </p:animEffect>
                                  </p:childTnLst>
                                </p:cTn>
                              </p:par>
                              <p:par>
                                <p:cTn id="46" presetID="4" presetClass="entr" presetSubtype="16" fill="hold" nodeType="withEffect">
                                  <p:stCondLst>
                                    <p:cond delay="0"/>
                                  </p:stCondLst>
                                  <p:childTnLst>
                                    <p:set>
                                      <p:cBhvr>
                                        <p:cTn id="47" dur="1" fill="hold">
                                          <p:stCondLst>
                                            <p:cond delay="0"/>
                                          </p:stCondLst>
                                        </p:cTn>
                                        <p:tgtEl>
                                          <p:spTgt spid="2060"/>
                                        </p:tgtEl>
                                        <p:attrNameLst>
                                          <p:attrName>style.visibility</p:attrName>
                                        </p:attrNameLst>
                                      </p:cBhvr>
                                      <p:to>
                                        <p:strVal val="visible"/>
                                      </p:to>
                                    </p:set>
                                    <p:animEffect transition="in" filter="box(in)">
                                      <p:cBhvr>
                                        <p:cTn id="48" dur="500"/>
                                        <p:tgtEl>
                                          <p:spTgt spid="2060"/>
                                        </p:tgtEl>
                                      </p:cBhvr>
                                    </p:animEffect>
                                  </p:childTnLst>
                                </p:cTn>
                              </p:par>
                              <p:par>
                                <p:cTn id="49" presetID="4" presetClass="entr" presetSubtype="16" fill="hold" nodeType="withEffect">
                                  <p:stCondLst>
                                    <p:cond delay="0"/>
                                  </p:stCondLst>
                                  <p:childTnLst>
                                    <p:set>
                                      <p:cBhvr>
                                        <p:cTn id="50" dur="1" fill="hold">
                                          <p:stCondLst>
                                            <p:cond delay="0"/>
                                          </p:stCondLst>
                                        </p:cTn>
                                        <p:tgtEl>
                                          <p:spTgt spid="2056"/>
                                        </p:tgtEl>
                                        <p:attrNameLst>
                                          <p:attrName>style.visibility</p:attrName>
                                        </p:attrNameLst>
                                      </p:cBhvr>
                                      <p:to>
                                        <p:strVal val="visible"/>
                                      </p:to>
                                    </p:set>
                                    <p:animEffect transition="in" filter="box(in)">
                                      <p:cBhvr>
                                        <p:cTn id="51" dur="500"/>
                                        <p:tgtEl>
                                          <p:spTgt spid="2056"/>
                                        </p:tgtEl>
                                      </p:cBhvr>
                                    </p:animEffect>
                                  </p:childTnLst>
                                </p:cTn>
                              </p:par>
                              <p:par>
                                <p:cTn id="52" presetID="4" presetClass="entr" presetSubtype="16" fill="hold" nodeType="withEffect">
                                  <p:stCondLst>
                                    <p:cond delay="0"/>
                                  </p:stCondLst>
                                  <p:childTnLst>
                                    <p:set>
                                      <p:cBhvr>
                                        <p:cTn id="53" dur="1" fill="hold">
                                          <p:stCondLst>
                                            <p:cond delay="0"/>
                                          </p:stCondLst>
                                        </p:cTn>
                                        <p:tgtEl>
                                          <p:spTgt spid="2062"/>
                                        </p:tgtEl>
                                        <p:attrNameLst>
                                          <p:attrName>style.visibility</p:attrName>
                                        </p:attrNameLst>
                                      </p:cBhvr>
                                      <p:to>
                                        <p:strVal val="visible"/>
                                      </p:to>
                                    </p:set>
                                    <p:animEffect transition="in" filter="box(in)">
                                      <p:cBhvr>
                                        <p:cTn id="54" dur="500"/>
                                        <p:tgtEl>
                                          <p:spTgt spid="2062"/>
                                        </p:tgtEl>
                                      </p:cBhvr>
                                    </p:animEffect>
                                  </p:childTnLst>
                                </p:cTn>
                              </p:par>
                              <p:par>
                                <p:cTn id="55" presetID="4" presetClass="entr" presetSubtype="16"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ox(in)">
                                      <p:cBhvr>
                                        <p:cTn id="57" dur="500"/>
                                        <p:tgtEl>
                                          <p:spTgt spid="28"/>
                                        </p:tgtEl>
                                      </p:cBhvr>
                                    </p:animEffect>
                                  </p:childTnLst>
                                </p:cTn>
                              </p:par>
                              <p:par>
                                <p:cTn id="58" presetID="4" presetClass="entr" presetSubtype="16"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ox(in)">
                                      <p:cBhvr>
                                        <p:cTn id="60" dur="500"/>
                                        <p:tgtEl>
                                          <p:spTgt spid="30"/>
                                        </p:tgtEl>
                                      </p:cBhvr>
                                    </p:animEffect>
                                  </p:childTnLst>
                                </p:cTn>
                              </p:par>
                              <p:par>
                                <p:cTn id="61" presetID="4" presetClass="entr" presetSubtype="16"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ox(in)">
                                      <p:cBhvr>
                                        <p:cTn id="63" dur="500"/>
                                        <p:tgtEl>
                                          <p:spTgt spid="29"/>
                                        </p:tgtEl>
                                      </p:cBhvr>
                                    </p:animEffect>
                                  </p:childTnLst>
                                </p:cTn>
                              </p:par>
                              <p:par>
                                <p:cTn id="64" presetID="4" presetClass="entr" presetSubtype="16" fill="hold" nodeType="withEffect">
                                  <p:stCondLst>
                                    <p:cond delay="0"/>
                                  </p:stCondLst>
                                  <p:childTnLst>
                                    <p:set>
                                      <p:cBhvr>
                                        <p:cTn id="65" dur="1" fill="hold">
                                          <p:stCondLst>
                                            <p:cond delay="0"/>
                                          </p:stCondLst>
                                        </p:cTn>
                                        <p:tgtEl>
                                          <p:spTgt spid="2059"/>
                                        </p:tgtEl>
                                        <p:attrNameLst>
                                          <p:attrName>style.visibility</p:attrName>
                                        </p:attrNameLst>
                                      </p:cBhvr>
                                      <p:to>
                                        <p:strVal val="visible"/>
                                      </p:to>
                                    </p:set>
                                    <p:animEffect transition="in" filter="box(in)">
                                      <p:cBhvr>
                                        <p:cTn id="66"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4336" y="188640"/>
            <a:ext cx="8520112" cy="647700"/>
          </a:xfrm>
          <a:prstGeom prst="rect">
            <a:avLst/>
          </a:prstGeom>
        </p:spPr>
        <p:txBody>
          <a:bodyPr/>
          <a:lstStyle/>
          <a:p>
            <a:r>
              <a:rPr kumimoji="1" lang="es-PE" sz="2800" b="1" dirty="0" smtClean="0"/>
              <a:t> </a:t>
            </a:r>
            <a:r>
              <a:rPr kumimoji="1" lang="es-PE" sz="2800" b="1" dirty="0" smtClean="0">
                <a:solidFill>
                  <a:schemeClr val="tx2">
                    <a:lumMod val="75000"/>
                  </a:schemeClr>
                </a:solidFill>
              </a:rPr>
              <a:t>5. </a:t>
            </a:r>
            <a:r>
              <a:rPr kumimoji="1" lang="es-PE" sz="2800" b="1" dirty="0" smtClean="0"/>
              <a:t>Expansión vía Alianzas Estratégicas</a:t>
            </a:r>
            <a:r>
              <a:rPr kumimoji="1" lang="es-PE" sz="2800" b="1" dirty="0" smtClean="0">
                <a:solidFill>
                  <a:schemeClr val="bg1"/>
                </a:solidFill>
              </a:rPr>
              <a:t> vía Alianzas Estratégicas</a:t>
            </a:r>
            <a:endParaRPr lang="en-GB" sz="2800" b="1" dirty="0" smtClean="0">
              <a:solidFill>
                <a:schemeClr val="bg1"/>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323528" y="1916832"/>
            <a:ext cx="2880320" cy="4489568"/>
          </a:xfrm>
          <a:prstGeom prst="rect">
            <a:avLst/>
          </a:prstGeom>
          <a:noFill/>
          <a:ln w="9525">
            <a:noFill/>
            <a:miter lim="800000"/>
            <a:headEnd/>
            <a:tailEnd/>
          </a:ln>
          <a:effectLst>
            <a:softEdge rad="63500"/>
          </a:effectLst>
        </p:spPr>
      </p:pic>
      <p:pic>
        <p:nvPicPr>
          <p:cNvPr id="7" name="Picture 3"/>
          <p:cNvPicPr>
            <a:picLocks noChangeAspect="1" noChangeArrowheads="1"/>
          </p:cNvPicPr>
          <p:nvPr/>
        </p:nvPicPr>
        <p:blipFill>
          <a:blip r:embed="rId3" cstate="print"/>
          <a:srcRect/>
          <a:stretch>
            <a:fillRect/>
          </a:stretch>
        </p:blipFill>
        <p:spPr bwMode="auto">
          <a:xfrm>
            <a:off x="3491880" y="1580795"/>
            <a:ext cx="5313517" cy="1992221"/>
          </a:xfrm>
          <a:prstGeom prst="rect">
            <a:avLst/>
          </a:prstGeom>
          <a:noFill/>
          <a:ln w="9525">
            <a:noFill/>
            <a:miter lim="800000"/>
            <a:headEnd/>
            <a:tailEnd/>
          </a:ln>
          <a:effectLst>
            <a:softEdge rad="63500"/>
          </a:effectLst>
        </p:spPr>
      </p:pic>
      <p:pic>
        <p:nvPicPr>
          <p:cNvPr id="8" name="Picture 8"/>
          <p:cNvPicPr>
            <a:picLocks noChangeAspect="1" noChangeArrowheads="1"/>
          </p:cNvPicPr>
          <p:nvPr/>
        </p:nvPicPr>
        <p:blipFill>
          <a:blip r:embed="rId4" cstate="print"/>
          <a:srcRect l="1688" t="21222" r="57208" b="62889"/>
          <a:stretch>
            <a:fillRect/>
          </a:stretch>
        </p:blipFill>
        <p:spPr bwMode="auto">
          <a:xfrm>
            <a:off x="3607187" y="3861048"/>
            <a:ext cx="2981037" cy="9361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4"/>
          <p:cNvPicPr>
            <a:picLocks noChangeAspect="1" noChangeArrowheads="1"/>
          </p:cNvPicPr>
          <p:nvPr/>
        </p:nvPicPr>
        <p:blipFill>
          <a:blip r:embed="rId5" cstate="print"/>
          <a:srcRect l="4729" t="20473" r="65854" b="66222"/>
          <a:stretch>
            <a:fillRect/>
          </a:stretch>
        </p:blipFill>
        <p:spPr bwMode="auto">
          <a:xfrm>
            <a:off x="5724128" y="5085184"/>
            <a:ext cx="2939954" cy="108012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67544" y="1986542"/>
            <a:ext cx="3312368" cy="2378562"/>
          </a:xfrm>
          <a:prstGeom prst="rect">
            <a:avLst/>
          </a:prstGeom>
          <a:noFill/>
          <a:ln w="9525">
            <a:noFill/>
            <a:miter lim="800000"/>
            <a:headEnd/>
            <a:tailEnd/>
          </a:ln>
          <a:effectLst>
            <a:glow rad="101600">
              <a:schemeClr val="accent4">
                <a:satMod val="175000"/>
                <a:alpha val="40000"/>
              </a:schemeClr>
            </a:glow>
            <a:softEdge rad="63500"/>
          </a:effectLst>
        </p:spPr>
      </p:pic>
      <p:pic>
        <p:nvPicPr>
          <p:cNvPr id="3" name="Picture 2"/>
          <p:cNvPicPr>
            <a:picLocks noChangeAspect="1" noChangeArrowheads="1"/>
          </p:cNvPicPr>
          <p:nvPr/>
        </p:nvPicPr>
        <p:blipFill>
          <a:blip r:embed="rId3" cstate="print"/>
          <a:srcRect/>
          <a:stretch>
            <a:fillRect/>
          </a:stretch>
        </p:blipFill>
        <p:spPr bwMode="auto">
          <a:xfrm>
            <a:off x="4010338" y="2060848"/>
            <a:ext cx="4594110" cy="3096344"/>
          </a:xfrm>
          <a:prstGeom prst="rect">
            <a:avLst/>
          </a:prstGeom>
          <a:noFill/>
          <a:ln w="9525">
            <a:noFill/>
            <a:miter lim="800000"/>
            <a:headEnd/>
            <a:tailEnd/>
          </a:ln>
          <a:effectLst>
            <a:glow rad="101600">
              <a:schemeClr val="accent4">
                <a:satMod val="175000"/>
                <a:alpha val="40000"/>
              </a:schemeClr>
            </a:glow>
            <a:softEdge rad="63500"/>
          </a:effectLst>
        </p:spPr>
      </p:pic>
      <p:sp>
        <p:nvSpPr>
          <p:cNvPr id="4" name="Rectangle 2"/>
          <p:cNvSpPr txBox="1">
            <a:spLocks noChangeArrowheads="1"/>
          </p:cNvSpPr>
          <p:nvPr/>
        </p:nvSpPr>
        <p:spPr>
          <a:xfrm>
            <a:off x="84336" y="188640"/>
            <a:ext cx="8520112" cy="647700"/>
          </a:xfrm>
          <a:prstGeom prst="rect">
            <a:avLst/>
          </a:prstGeom>
        </p:spPr>
        <p:txBody>
          <a:bodyPr/>
          <a:lstStyle/>
          <a:p>
            <a:r>
              <a:rPr lang="en-GB" sz="2800" b="1" dirty="0" smtClean="0">
                <a:solidFill>
                  <a:schemeClr val="bg1"/>
                </a:solidFill>
                <a:latin typeface="Arial" pitchFamily="34" charset="0"/>
                <a:cs typeface="Arial" pitchFamily="34" charset="0"/>
              </a:rPr>
              <a:t>6.</a:t>
            </a:r>
            <a:r>
              <a:rPr lang="en-GB" sz="2800" b="1" dirty="0" smtClean="0">
                <a:solidFill>
                  <a:schemeClr val="tx2">
                    <a:lumMod val="75000"/>
                  </a:schemeClr>
                </a:solidFill>
                <a:latin typeface="Arial" pitchFamily="34" charset="0"/>
                <a:cs typeface="Arial" pitchFamily="34" charset="0"/>
              </a:rPr>
              <a:t>6. </a:t>
            </a:r>
            <a:r>
              <a:rPr kumimoji="1" lang="es-PE" sz="2800" b="1" dirty="0" smtClean="0"/>
              <a:t>Exportación de Servicios</a:t>
            </a:r>
            <a:endParaRPr lang="en-GB" sz="2800" b="1" dirty="0" smtClean="0">
              <a:latin typeface="Arial" pitchFamily="34" charset="0"/>
              <a:cs typeface="Arial" pitchFamily="34" charset="0"/>
            </a:endParaRPr>
          </a:p>
          <a:p>
            <a:pPr algn="l" fontAlgn="auto">
              <a:spcAft>
                <a:spcPts val="0"/>
              </a:spcAft>
            </a:pPr>
            <a:r>
              <a:rPr kumimoji="1" lang="es-PE" sz="2800" b="1" dirty="0" err="1" smtClean="0">
                <a:solidFill>
                  <a:schemeClr val="bg1"/>
                </a:solidFill>
              </a:rPr>
              <a:t>ación</a:t>
            </a:r>
            <a:r>
              <a:rPr kumimoji="1" lang="es-PE" sz="2800" b="1" dirty="0" smtClean="0">
                <a:solidFill>
                  <a:schemeClr val="bg1"/>
                </a:solidFill>
              </a:rPr>
              <a:t> de Servicios</a:t>
            </a:r>
            <a:endParaRPr lang="en-GB" sz="2800" b="1" dirty="0" smtClean="0">
              <a:solidFill>
                <a:schemeClr val="bg1"/>
              </a:solidFill>
              <a:latin typeface="Arial" pitchFamily="34" charset="0"/>
              <a:cs typeface="Arial"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4336" y="188640"/>
            <a:ext cx="8520112" cy="647700"/>
          </a:xfrm>
          <a:prstGeom prst="rect">
            <a:avLst/>
          </a:prstGeom>
        </p:spPr>
        <p:txBody>
          <a:bodyPr/>
          <a:lstStyle/>
          <a:p>
            <a:r>
              <a:rPr lang="es-PE" sz="2800" b="1" dirty="0" smtClean="0">
                <a:solidFill>
                  <a:schemeClr val="bg1"/>
                </a:solidFill>
                <a:latin typeface="Arial" pitchFamily="34" charset="0"/>
                <a:cs typeface="Arial" pitchFamily="34" charset="0"/>
              </a:rPr>
              <a:t>7. </a:t>
            </a:r>
            <a:r>
              <a:rPr kumimoji="1" lang="es-PE" sz="2800" b="1" dirty="0" smtClean="0">
                <a:solidFill>
                  <a:schemeClr val="tx2">
                    <a:lumMod val="75000"/>
                  </a:schemeClr>
                </a:solidFill>
              </a:rPr>
              <a:t>7. </a:t>
            </a:r>
            <a:r>
              <a:rPr kumimoji="1" lang="es-PE" sz="2800" b="1" dirty="0" smtClean="0"/>
              <a:t> Conocimiento del Negociador</a:t>
            </a:r>
            <a:r>
              <a:rPr lang="es-PE" sz="2800" b="1" dirty="0" smtClean="0">
                <a:latin typeface="Arial" pitchFamily="34" charset="0"/>
                <a:cs typeface="Arial" pitchFamily="34" charset="0"/>
              </a:rPr>
              <a:t> </a:t>
            </a:r>
            <a:r>
              <a:rPr kumimoji="1" lang="es-PE" sz="2800" b="1" dirty="0" err="1" smtClean="0">
                <a:solidFill>
                  <a:schemeClr val="bg1"/>
                </a:solidFill>
              </a:rPr>
              <a:t>imiento</a:t>
            </a:r>
            <a:r>
              <a:rPr kumimoji="1" lang="es-PE" sz="2800" b="1" dirty="0" smtClean="0">
                <a:solidFill>
                  <a:schemeClr val="bg1"/>
                </a:solidFill>
              </a:rPr>
              <a:t> del Negociador</a:t>
            </a:r>
            <a:r>
              <a:rPr lang="es-PE" sz="2800" b="1" dirty="0" smtClean="0">
                <a:solidFill>
                  <a:schemeClr val="bg1"/>
                </a:solidFill>
                <a:latin typeface="Arial" pitchFamily="34" charset="0"/>
                <a:cs typeface="Arial" pitchFamily="34" charset="0"/>
              </a:rPr>
              <a:t> </a:t>
            </a:r>
            <a:endParaRPr lang="en-GB" sz="2800" b="1" dirty="0" smtClean="0">
              <a:solidFill>
                <a:schemeClr val="bg1"/>
              </a:solidFill>
              <a:latin typeface="Arial" pitchFamily="34" charset="0"/>
              <a:cs typeface="Arial" pitchFamily="34" charset="0"/>
            </a:endParaRPr>
          </a:p>
        </p:txBody>
      </p:sp>
      <p:sp>
        <p:nvSpPr>
          <p:cNvPr id="3" name="2 CuadroTexto"/>
          <p:cNvSpPr txBox="1"/>
          <p:nvPr/>
        </p:nvSpPr>
        <p:spPr>
          <a:xfrm>
            <a:off x="251520" y="1556792"/>
            <a:ext cx="6696744" cy="2739211"/>
          </a:xfrm>
          <a:prstGeom prst="rect">
            <a:avLst/>
          </a:prstGeom>
          <a:noFill/>
        </p:spPr>
        <p:txBody>
          <a:bodyPr wrap="square" rtlCol="0">
            <a:spAutoFit/>
          </a:bodyPr>
          <a:lstStyle/>
          <a:p>
            <a:pPr algn="l" fontAlgn="auto">
              <a:spcBef>
                <a:spcPts val="0"/>
              </a:spcBef>
              <a:spcAft>
                <a:spcPts val="0"/>
              </a:spcAft>
              <a:buFontTx/>
              <a:buChar char="-"/>
            </a:pPr>
            <a:r>
              <a:rPr lang="es-ES" sz="2400" b="1" dirty="0" smtClean="0">
                <a:solidFill>
                  <a:prstClr val="black"/>
                </a:solidFill>
                <a:latin typeface="Arial" pitchFamily="34" charset="0"/>
                <a:cs typeface="Arial" pitchFamily="34" charset="0"/>
              </a:rPr>
              <a:t> Tips de Negociación: </a:t>
            </a:r>
          </a:p>
          <a:p>
            <a:pPr algn="l" fontAlgn="auto">
              <a:spcBef>
                <a:spcPts val="0"/>
              </a:spcBef>
              <a:spcAft>
                <a:spcPts val="0"/>
              </a:spcAft>
            </a:pPr>
            <a:endParaRPr lang="es-ES" sz="800" b="1" dirty="0" smtClean="0">
              <a:solidFill>
                <a:prstClr val="black"/>
              </a:solidFill>
              <a:latin typeface="Arial" pitchFamily="34" charset="0"/>
              <a:cs typeface="Arial" pitchFamily="34" charset="0"/>
            </a:endParaRPr>
          </a:p>
          <a:p>
            <a:pPr lvl="1" algn="l" fontAlgn="auto">
              <a:spcBef>
                <a:spcPts val="0"/>
              </a:spcBef>
              <a:spcAft>
                <a:spcPts val="0"/>
              </a:spcAft>
              <a:buFont typeface="Wingdings" pitchFamily="2" charset="2"/>
              <a:buChar char="q"/>
            </a:pPr>
            <a:r>
              <a:rPr lang="es-ES" sz="2000" dirty="0" smtClean="0">
                <a:solidFill>
                  <a:prstClr val="black"/>
                </a:solidFill>
                <a:latin typeface="Arial" pitchFamily="34" charset="0"/>
                <a:cs typeface="Arial" pitchFamily="34" charset="0"/>
              </a:rPr>
              <a:t> Estados Unidos</a:t>
            </a:r>
          </a:p>
          <a:p>
            <a:pPr lvl="1" algn="l" fontAlgn="auto">
              <a:spcBef>
                <a:spcPts val="0"/>
              </a:spcBef>
              <a:spcAft>
                <a:spcPts val="0"/>
              </a:spcAft>
            </a:pPr>
            <a:endParaRPr lang="es-ES" sz="2000" dirty="0" smtClean="0">
              <a:solidFill>
                <a:prstClr val="black"/>
              </a:solidFill>
              <a:latin typeface="Arial" pitchFamily="34" charset="0"/>
              <a:cs typeface="Arial" pitchFamily="34" charset="0"/>
            </a:endParaRPr>
          </a:p>
          <a:p>
            <a:pPr lvl="1" algn="l" fontAlgn="auto">
              <a:spcBef>
                <a:spcPts val="0"/>
              </a:spcBef>
              <a:spcAft>
                <a:spcPts val="0"/>
              </a:spcAft>
              <a:buFont typeface="Wingdings" pitchFamily="2" charset="2"/>
              <a:buChar char="q"/>
            </a:pPr>
            <a:r>
              <a:rPr lang="es-ES" sz="2000" dirty="0" smtClean="0">
                <a:solidFill>
                  <a:prstClr val="black"/>
                </a:solidFill>
                <a:latin typeface="Arial" pitchFamily="34" charset="0"/>
                <a:cs typeface="Arial" pitchFamily="34" charset="0"/>
              </a:rPr>
              <a:t> Japón</a:t>
            </a:r>
          </a:p>
          <a:p>
            <a:pPr lvl="1" algn="l" fontAlgn="auto">
              <a:spcBef>
                <a:spcPts val="0"/>
              </a:spcBef>
              <a:spcAft>
                <a:spcPts val="0"/>
              </a:spcAft>
            </a:pPr>
            <a:endParaRPr lang="es-ES" sz="2000" dirty="0" smtClean="0">
              <a:solidFill>
                <a:prstClr val="black"/>
              </a:solidFill>
              <a:latin typeface="Arial" pitchFamily="34" charset="0"/>
              <a:cs typeface="Arial" pitchFamily="34" charset="0"/>
            </a:endParaRPr>
          </a:p>
          <a:p>
            <a:pPr lvl="1" algn="l" fontAlgn="auto">
              <a:spcBef>
                <a:spcPts val="0"/>
              </a:spcBef>
              <a:spcAft>
                <a:spcPts val="0"/>
              </a:spcAft>
              <a:buFont typeface="Wingdings" pitchFamily="2" charset="2"/>
              <a:buChar char="q"/>
            </a:pPr>
            <a:r>
              <a:rPr lang="es-ES" sz="2000" dirty="0" smtClean="0">
                <a:solidFill>
                  <a:prstClr val="black"/>
                </a:solidFill>
                <a:latin typeface="Arial" pitchFamily="34" charset="0"/>
                <a:cs typeface="Arial" pitchFamily="34" charset="0"/>
              </a:rPr>
              <a:t> China</a:t>
            </a:r>
          </a:p>
          <a:p>
            <a:pPr lvl="1" algn="l" fontAlgn="auto">
              <a:spcBef>
                <a:spcPts val="0"/>
              </a:spcBef>
              <a:spcAft>
                <a:spcPts val="0"/>
              </a:spcAft>
              <a:buFont typeface="Wingdings" pitchFamily="2" charset="2"/>
              <a:buChar char="q"/>
            </a:pPr>
            <a:endParaRPr lang="es-ES" sz="2000" dirty="0" smtClean="0">
              <a:solidFill>
                <a:prstClr val="black"/>
              </a:solidFill>
              <a:latin typeface="Arial" pitchFamily="34" charset="0"/>
              <a:cs typeface="Arial" pitchFamily="34" charset="0"/>
            </a:endParaRPr>
          </a:p>
          <a:p>
            <a:pPr lvl="1" algn="l" fontAlgn="auto">
              <a:spcBef>
                <a:spcPts val="0"/>
              </a:spcBef>
              <a:spcAft>
                <a:spcPts val="0"/>
              </a:spcAft>
              <a:buFont typeface="Wingdings" pitchFamily="2" charset="2"/>
              <a:buChar char="q"/>
            </a:pPr>
            <a:r>
              <a:rPr lang="es-ES" sz="2000" dirty="0" smtClean="0">
                <a:solidFill>
                  <a:prstClr val="black"/>
                </a:solidFill>
                <a:latin typeface="Arial" pitchFamily="34" charset="0"/>
                <a:cs typeface="Arial" pitchFamily="34" charset="0"/>
              </a:rPr>
              <a:t> India</a:t>
            </a:r>
            <a:endParaRPr lang="es-ES" sz="2000" dirty="0">
              <a:solidFill>
                <a:prstClr val="black"/>
              </a:solidFill>
              <a:latin typeface="Arial" pitchFamily="34" charset="0"/>
              <a:cs typeface="Arial" pitchFamily="34" charset="0"/>
            </a:endParaRPr>
          </a:p>
        </p:txBody>
      </p:sp>
      <p:pic>
        <p:nvPicPr>
          <p:cNvPr id="132098" name="Picture 2"/>
          <p:cNvPicPr>
            <a:picLocks noChangeAspect="1" noChangeArrowheads="1"/>
          </p:cNvPicPr>
          <p:nvPr/>
        </p:nvPicPr>
        <p:blipFill>
          <a:blip r:embed="rId2" cstate="print"/>
          <a:srcRect/>
          <a:stretch>
            <a:fillRect/>
          </a:stretch>
        </p:blipFill>
        <p:spPr bwMode="auto">
          <a:xfrm>
            <a:off x="5220072" y="4189729"/>
            <a:ext cx="3923928" cy="2668271"/>
          </a:xfrm>
          <a:prstGeom prst="rect">
            <a:avLst/>
          </a:prstGeom>
          <a:noFill/>
          <a:ln w="9525">
            <a:noFill/>
            <a:miter lim="800000"/>
            <a:headEnd/>
            <a:tailEnd/>
          </a:ln>
          <a:effectLst>
            <a:glow rad="101600">
              <a:schemeClr val="accent4">
                <a:satMod val="175000"/>
                <a:alpha val="40000"/>
              </a:schemeClr>
            </a:glow>
            <a:reflection blurRad="6350" stA="52000" endA="300" endPos="35000" dir="5400000" sy="-100000" algn="bl" rotWithShape="0"/>
            <a:softEdge rad="31750"/>
          </a:effectLst>
        </p:spPr>
      </p:pic>
      <p:pic>
        <p:nvPicPr>
          <p:cNvPr id="132099" name="Picture 3"/>
          <p:cNvPicPr>
            <a:picLocks noChangeAspect="1" noChangeArrowheads="1"/>
          </p:cNvPicPr>
          <p:nvPr/>
        </p:nvPicPr>
        <p:blipFill>
          <a:blip r:embed="rId3" cstate="print"/>
          <a:srcRect/>
          <a:stretch>
            <a:fillRect/>
          </a:stretch>
        </p:blipFill>
        <p:spPr bwMode="auto">
          <a:xfrm>
            <a:off x="2915816" y="2564904"/>
            <a:ext cx="5827314" cy="136815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par>
                                <p:cTn id="8" presetID="3" presetClass="entr" presetSubtype="5" fill="hold" nodeType="withEffect">
                                  <p:stCondLst>
                                    <p:cond delay="0"/>
                                  </p:stCondLst>
                                  <p:childTnLst>
                                    <p:set>
                                      <p:cBhvr>
                                        <p:cTn id="9" dur="1" fill="hold">
                                          <p:stCondLst>
                                            <p:cond delay="0"/>
                                          </p:stCondLst>
                                        </p:cTn>
                                        <p:tgtEl>
                                          <p:spTgt spid="132099"/>
                                        </p:tgtEl>
                                        <p:attrNameLst>
                                          <p:attrName>style.visibility</p:attrName>
                                        </p:attrNameLst>
                                      </p:cBhvr>
                                      <p:to>
                                        <p:strVal val="visible"/>
                                      </p:to>
                                    </p:set>
                                    <p:animEffect transition="in" filter="blinds(vertical)">
                                      <p:cBhvr>
                                        <p:cTn id="10" dur="500"/>
                                        <p:tgtEl>
                                          <p:spTgt spid="132099"/>
                                        </p:tgtEl>
                                      </p:cBhvr>
                                    </p:animEffect>
                                  </p:childTnLst>
                                </p:cTn>
                              </p:par>
                              <p:par>
                                <p:cTn id="11" presetID="3" presetClass="entr" presetSubtype="5" fill="hold" nodeType="withEffect">
                                  <p:stCondLst>
                                    <p:cond delay="0"/>
                                  </p:stCondLst>
                                  <p:childTnLst>
                                    <p:set>
                                      <p:cBhvr>
                                        <p:cTn id="12" dur="1" fill="hold">
                                          <p:stCondLst>
                                            <p:cond delay="0"/>
                                          </p:stCondLst>
                                        </p:cTn>
                                        <p:tgtEl>
                                          <p:spTgt spid="132098"/>
                                        </p:tgtEl>
                                        <p:attrNameLst>
                                          <p:attrName>style.visibility</p:attrName>
                                        </p:attrNameLst>
                                      </p:cBhvr>
                                      <p:to>
                                        <p:strVal val="visible"/>
                                      </p:to>
                                    </p:set>
                                    <p:animEffect transition="in" filter="blinds(vertical)">
                                      <p:cBhvr>
                                        <p:cTn id="13"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2282" y="2852936"/>
            <a:ext cx="1674186"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A. Envejecimiento de la población</a:t>
            </a:r>
          </a:p>
        </p:txBody>
      </p:sp>
      <p:sp>
        <p:nvSpPr>
          <p:cNvPr id="7" name="6 CuadroTexto"/>
          <p:cNvSpPr txBox="1"/>
          <p:nvPr/>
        </p:nvSpPr>
        <p:spPr>
          <a:xfrm>
            <a:off x="5786350" y="2852936"/>
            <a:ext cx="1944858"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C. Mayor nivel educativo en economías emergentes</a:t>
            </a:r>
          </a:p>
        </p:txBody>
      </p:sp>
      <p:sp>
        <p:nvSpPr>
          <p:cNvPr id="8" name="7 CuadroTexto"/>
          <p:cNvSpPr txBox="1"/>
          <p:nvPr/>
        </p:nvSpPr>
        <p:spPr>
          <a:xfrm>
            <a:off x="3437232" y="2852936"/>
            <a:ext cx="1944858"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B. Aumento de la participación de la mujer en la fuerza laboral</a:t>
            </a:r>
          </a:p>
        </p:txBody>
      </p:sp>
      <p:sp>
        <p:nvSpPr>
          <p:cNvPr id="9" name="8 CuadroTexto"/>
          <p:cNvSpPr txBox="1"/>
          <p:nvPr/>
        </p:nvSpPr>
        <p:spPr>
          <a:xfrm>
            <a:off x="2114727" y="5061080"/>
            <a:ext cx="2214246"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Menor ventaja comparativa en productos intensivos en mano de obra</a:t>
            </a:r>
          </a:p>
        </p:txBody>
      </p:sp>
      <p:sp>
        <p:nvSpPr>
          <p:cNvPr id="10" name="9 CuadroTexto"/>
          <p:cNvSpPr txBox="1"/>
          <p:nvPr/>
        </p:nvSpPr>
        <p:spPr>
          <a:xfrm>
            <a:off x="5574085" y="4465722"/>
            <a:ext cx="2214246"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Más ventaja comparativa en productos sofisticados</a:t>
            </a:r>
          </a:p>
        </p:txBody>
      </p:sp>
      <p:sp>
        <p:nvSpPr>
          <p:cNvPr id="11" name="10 CuadroTexto"/>
          <p:cNvSpPr txBox="1"/>
          <p:nvPr/>
        </p:nvSpPr>
        <p:spPr>
          <a:xfrm>
            <a:off x="3626574" y="3885560"/>
            <a:ext cx="1566174"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Tasa de fecundidad (hijos por mujer) menor</a:t>
            </a:r>
          </a:p>
        </p:txBody>
      </p:sp>
      <p:sp>
        <p:nvSpPr>
          <p:cNvPr id="12" name="11 CuadroTexto"/>
          <p:cNvSpPr txBox="1"/>
          <p:nvPr/>
        </p:nvSpPr>
        <p:spPr>
          <a:xfrm>
            <a:off x="5598114" y="5373218"/>
            <a:ext cx="2214246" cy="91940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a:t>Mayor importancia del comercio </a:t>
            </a:r>
            <a:r>
              <a:rPr lang="es-ES" sz="1600" b="1" dirty="0" err="1"/>
              <a:t>intraindustrial</a:t>
            </a:r>
            <a:endParaRPr lang="es-ES" sz="1600" b="1" dirty="0"/>
          </a:p>
        </p:txBody>
      </p:sp>
      <p:sp>
        <p:nvSpPr>
          <p:cNvPr id="13" name="12 CuadroTexto"/>
          <p:cNvSpPr txBox="1"/>
          <p:nvPr/>
        </p:nvSpPr>
        <p:spPr>
          <a:xfrm>
            <a:off x="4499992" y="2060848"/>
            <a:ext cx="2214246"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Más hogares en clase media</a:t>
            </a:r>
          </a:p>
        </p:txBody>
      </p:sp>
      <p:sp>
        <p:nvSpPr>
          <p:cNvPr id="14" name="13 CuadroTexto"/>
          <p:cNvSpPr txBox="1"/>
          <p:nvPr/>
        </p:nvSpPr>
        <p:spPr>
          <a:xfrm>
            <a:off x="4139952" y="1340066"/>
            <a:ext cx="2754627" cy="64698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a:t>Mayor demanda de bienes de consumo</a:t>
            </a:r>
          </a:p>
        </p:txBody>
      </p:sp>
      <p:sp>
        <p:nvSpPr>
          <p:cNvPr id="16" name="15 Flecha derecha"/>
          <p:cNvSpPr/>
          <p:nvPr/>
        </p:nvSpPr>
        <p:spPr>
          <a:xfrm>
            <a:off x="4328973" y="5589240"/>
            <a:ext cx="1269141"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CuadroTexto"/>
          <p:cNvSpPr txBox="1"/>
          <p:nvPr/>
        </p:nvSpPr>
        <p:spPr>
          <a:xfrm>
            <a:off x="1334868" y="6062215"/>
            <a:ext cx="2754627" cy="8172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b="1" dirty="0"/>
              <a:t>Mayor demanda de servicios (principalmente salud y turismo)</a:t>
            </a:r>
          </a:p>
        </p:txBody>
      </p:sp>
      <p:sp>
        <p:nvSpPr>
          <p:cNvPr id="30" name="29 CuadroTexto"/>
          <p:cNvSpPr txBox="1"/>
          <p:nvPr/>
        </p:nvSpPr>
        <p:spPr>
          <a:xfrm>
            <a:off x="1187624" y="1300698"/>
            <a:ext cx="2898322" cy="400110"/>
          </a:xfrm>
          <a:prstGeom prst="rect">
            <a:avLst/>
          </a:prstGeom>
          <a:noFill/>
        </p:spPr>
        <p:txBody>
          <a:bodyPr wrap="square" rtlCol="0">
            <a:spAutoFit/>
          </a:bodyPr>
          <a:lstStyle/>
          <a:p>
            <a:r>
              <a:rPr lang="es-ES" sz="2000" b="1" u="sng" dirty="0" smtClean="0"/>
              <a:t>Cambio </a:t>
            </a:r>
            <a:r>
              <a:rPr lang="es-ES" sz="2000" b="1" u="sng" dirty="0"/>
              <a:t>demográfico</a:t>
            </a:r>
          </a:p>
        </p:txBody>
      </p:sp>
      <p:sp>
        <p:nvSpPr>
          <p:cNvPr id="24" name="1 Título"/>
          <p:cNvSpPr>
            <a:spLocks noGrp="1"/>
          </p:cNvSpPr>
          <p:nvPr>
            <p:ph type="title"/>
          </p:nvPr>
        </p:nvSpPr>
        <p:spPr>
          <a:xfrm>
            <a:off x="457200" y="152718"/>
            <a:ext cx="8075240" cy="1044034"/>
          </a:xfrm>
          <a:ln>
            <a:noFill/>
          </a:ln>
        </p:spPr>
        <p:txBody>
          <a:bodyPr>
            <a:normAutofit/>
          </a:bodyPr>
          <a:lstStyle/>
          <a:p>
            <a:r>
              <a:rPr lang="es-ES" sz="2800" dirty="0" smtClean="0"/>
              <a:t>i.	</a:t>
            </a:r>
            <a:r>
              <a:rPr lang="es-ES" sz="2800" dirty="0" smtClean="0">
                <a:solidFill>
                  <a:schemeClr val="tx1"/>
                </a:solidFill>
              </a:rPr>
              <a:t>CONDICIONES DEL </a:t>
            </a:r>
            <a:br>
              <a:rPr lang="es-ES" sz="2800" dirty="0" smtClean="0">
                <a:solidFill>
                  <a:schemeClr val="tx1"/>
                </a:solidFill>
              </a:rPr>
            </a:br>
            <a:r>
              <a:rPr lang="es-ES" sz="2800" dirty="0">
                <a:solidFill>
                  <a:schemeClr val="tx1"/>
                </a:solidFill>
              </a:rPr>
              <a:t>	</a:t>
            </a:r>
            <a:r>
              <a:rPr lang="es-ES" sz="2800" dirty="0" smtClean="0">
                <a:solidFill>
                  <a:schemeClr val="tx1"/>
                </a:solidFill>
              </a:rPr>
              <a:t>ENTORNO</a:t>
            </a:r>
            <a:endParaRPr lang="es-ES" sz="2800" dirty="0">
              <a:solidFill>
                <a:schemeClr val="tx1"/>
              </a:solidFill>
            </a:endParaRPr>
          </a:p>
        </p:txBody>
      </p:sp>
      <p:cxnSp>
        <p:nvCxnSpPr>
          <p:cNvPr id="26" name="25 Conector recto de flecha"/>
          <p:cNvCxnSpPr/>
          <p:nvPr/>
        </p:nvCxnSpPr>
        <p:spPr>
          <a:xfrm>
            <a:off x="2771800" y="3573016"/>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1907704" y="3573016"/>
            <a:ext cx="0"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V="1">
            <a:off x="5004048" y="242088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V="1">
            <a:off x="6588224" y="249289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3995936" y="3717032"/>
            <a:ext cx="0" cy="360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3995936" y="4581128"/>
            <a:ext cx="0"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flipV="1">
            <a:off x="6588224" y="371703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a:stCxn id="10" idx="2"/>
          </p:cNvCxnSpPr>
          <p:nvPr/>
        </p:nvCxnSpPr>
        <p:spPr>
          <a:xfrm flipH="1">
            <a:off x="6660232" y="5282967"/>
            <a:ext cx="20976" cy="30627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57272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212976"/>
            <a:ext cx="9144000" cy="1676400"/>
            <a:chOff x="0" y="2086"/>
            <a:chExt cx="5760" cy="1056"/>
          </a:xfrm>
        </p:grpSpPr>
        <p:sp>
          <p:nvSpPr>
            <p:cNvPr id="3"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eaLnBrk="0" hangingPunct="0"/>
              <a:endParaRPr lang="es-PE">
                <a:solidFill>
                  <a:srgbClr val="000000"/>
                </a:solidFill>
              </a:endParaRPr>
            </a:p>
          </p:txBody>
        </p:sp>
        <p:sp>
          <p:nvSpPr>
            <p:cNvPr id="4"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eaLnBrk="0" hangingPunct="0"/>
              <a:endParaRPr lang="es-PE">
                <a:solidFill>
                  <a:srgbClr val="000000"/>
                </a:solidFill>
              </a:endParaRPr>
            </a:p>
          </p:txBody>
        </p:sp>
      </p:grpSp>
      <p:pic>
        <p:nvPicPr>
          <p:cNvPr id="5" name="Picture 9"/>
          <p:cNvPicPr>
            <a:picLocks noChangeAspect="1" noChangeArrowheads="1"/>
          </p:cNvPicPr>
          <p:nvPr/>
        </p:nvPicPr>
        <p:blipFill>
          <a:blip r:embed="rId2" cstate="print"/>
          <a:srcRect/>
          <a:stretch>
            <a:fillRect/>
          </a:stretch>
        </p:blipFill>
        <p:spPr bwMode="gray">
          <a:xfrm>
            <a:off x="2134047" y="4675239"/>
            <a:ext cx="4679950" cy="438150"/>
          </a:xfrm>
          <a:prstGeom prst="rect">
            <a:avLst/>
          </a:prstGeom>
          <a:noFill/>
          <a:ln w="9525">
            <a:noFill/>
            <a:miter lim="800000"/>
            <a:headEnd/>
            <a:tailEnd/>
          </a:ln>
        </p:spPr>
      </p:pic>
      <p:grpSp>
        <p:nvGrpSpPr>
          <p:cNvPr id="6" name="Group 62"/>
          <p:cNvGrpSpPr>
            <a:grpSpLocks/>
          </p:cNvGrpSpPr>
          <p:nvPr/>
        </p:nvGrpSpPr>
        <p:grpSpPr bwMode="auto">
          <a:xfrm>
            <a:off x="2483768" y="980728"/>
            <a:ext cx="4269258" cy="4016774"/>
            <a:chOff x="1869" y="1671"/>
            <a:chExt cx="2046" cy="1925"/>
          </a:xfrm>
        </p:grpSpPr>
        <p:sp>
          <p:nvSpPr>
            <p:cNvPr id="7"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B9B1A"/>
                </a:gs>
                <a:gs pos="50000">
                  <a:srgbClr val="476711"/>
                </a:gs>
                <a:gs pos="100000">
                  <a:srgbClr val="6B9B1A"/>
                </a:gs>
              </a:gsLst>
              <a:lin ang="18900000" scaled="1"/>
            </a:gradFill>
            <a:ln w="9525">
              <a:solidFill>
                <a:srgbClr val="919191"/>
              </a:solidFill>
              <a:miter lim="800000"/>
              <a:headEnd/>
              <a:tailEnd/>
            </a:ln>
          </p:spPr>
          <p:txBody>
            <a:bodyPr wrap="none" anchor="ctr"/>
            <a:lstStyle/>
            <a:p>
              <a:endParaRPr lang="es-PE">
                <a:solidFill>
                  <a:srgbClr val="000000"/>
                </a:solidFill>
              </a:endParaRPr>
            </a:p>
          </p:txBody>
        </p:sp>
        <p:sp>
          <p:nvSpPr>
            <p:cNvPr id="8"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90BA45"/>
                </a:gs>
                <a:gs pos="50000">
                  <a:srgbClr val="5F7B2E"/>
                </a:gs>
                <a:gs pos="100000">
                  <a:srgbClr val="90BA45"/>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es-PE">
                <a:solidFill>
                  <a:srgbClr val="000000"/>
                </a:solidFill>
              </a:endParaRPr>
            </a:p>
          </p:txBody>
        </p:sp>
        <p:sp>
          <p:nvSpPr>
            <p:cNvPr id="9" name="Freeform 39"/>
            <p:cNvSpPr>
              <a:spLocks/>
            </p:cNvSpPr>
            <p:nvPr/>
          </p:nvSpPr>
          <p:spPr bwMode="gray">
            <a:xfrm>
              <a:off x="2886" y="2072"/>
              <a:ext cx="760" cy="1313"/>
            </a:xfrm>
            <a:custGeom>
              <a:avLst/>
              <a:gdLst>
                <a:gd name="T0" fmla="*/ 309 w 1871"/>
                <a:gd name="T1" fmla="*/ 535 h 3220"/>
                <a:gd name="T2" fmla="*/ 0 w 1871"/>
                <a:gd name="T3" fmla="*/ 0 h 3220"/>
                <a:gd name="T4" fmla="*/ 0 w 1871"/>
                <a:gd name="T5" fmla="*/ 294 h 3220"/>
                <a:gd name="T6" fmla="*/ 309 w 1871"/>
                <a:gd name="T7" fmla="*/ 535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4C7013"/>
                </a:gs>
                <a:gs pos="50000">
                  <a:srgbClr val="324A0D"/>
                </a:gs>
                <a:gs pos="100000">
                  <a:srgbClr val="4C7013"/>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es-PE">
                <a:solidFill>
                  <a:srgbClr val="000000"/>
                </a:solidFill>
              </a:endParaRPr>
            </a:p>
          </p:txBody>
        </p:sp>
        <p:cxnSp>
          <p:nvCxnSpPr>
            <p:cNvPr id="10"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p:spPr>
        </p:cxnSp>
        <p:cxnSp>
          <p:nvCxnSpPr>
            <p:cNvPr id="11"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p:spPr>
        </p:cxnSp>
        <p:cxnSp>
          <p:nvCxnSpPr>
            <p:cNvPr id="12"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p:spPr>
        </p:cxnSp>
      </p:grpSp>
      <p:sp>
        <p:nvSpPr>
          <p:cNvPr id="13" name="Text Box 19"/>
          <p:cNvSpPr txBox="1">
            <a:spLocks noChangeArrowheads="1"/>
          </p:cNvSpPr>
          <p:nvPr/>
        </p:nvSpPr>
        <p:spPr bwMode="gray">
          <a:xfrm>
            <a:off x="2627784" y="1164482"/>
            <a:ext cx="2447925" cy="338554"/>
          </a:xfrm>
          <a:prstGeom prst="rect">
            <a:avLst/>
          </a:prstGeom>
          <a:noFill/>
          <a:ln w="9525">
            <a:noFill/>
            <a:miter lim="800000"/>
            <a:headEnd/>
            <a:tailEnd/>
          </a:ln>
        </p:spPr>
        <p:txBody>
          <a:bodyPr lIns="0" tIns="0" rIns="0" bIns="0">
            <a:spAutoFit/>
          </a:bodyPr>
          <a:lstStyle/>
          <a:p>
            <a:pPr defTabSz="801688">
              <a:spcAft>
                <a:spcPct val="40000"/>
              </a:spcAft>
            </a:pPr>
            <a:r>
              <a:rPr lang="es-ES_tradnl" sz="2200" b="1" dirty="0">
                <a:solidFill>
                  <a:srgbClr val="9BBB59">
                    <a:lumMod val="50000"/>
                  </a:srgbClr>
                </a:solidFill>
              </a:rPr>
              <a:t>ESTADO</a:t>
            </a:r>
            <a:endParaRPr lang="es-PE" sz="2200" noProof="1">
              <a:solidFill>
                <a:srgbClr val="9BBB59">
                  <a:lumMod val="50000"/>
                </a:srgbClr>
              </a:solidFill>
            </a:endParaRPr>
          </a:p>
        </p:txBody>
      </p:sp>
      <p:sp>
        <p:nvSpPr>
          <p:cNvPr id="14" name="Text Box 19"/>
          <p:cNvSpPr txBox="1">
            <a:spLocks noChangeArrowheads="1"/>
          </p:cNvSpPr>
          <p:nvPr/>
        </p:nvSpPr>
        <p:spPr bwMode="gray">
          <a:xfrm>
            <a:off x="683915" y="5105178"/>
            <a:ext cx="2447925" cy="677108"/>
          </a:xfrm>
          <a:prstGeom prst="rect">
            <a:avLst/>
          </a:prstGeom>
          <a:noFill/>
          <a:ln w="9525">
            <a:noFill/>
            <a:miter lim="800000"/>
            <a:headEnd/>
            <a:tailEnd/>
          </a:ln>
        </p:spPr>
        <p:txBody>
          <a:bodyPr lIns="0" tIns="0" rIns="0" bIns="0">
            <a:spAutoFit/>
          </a:bodyPr>
          <a:lstStyle/>
          <a:p>
            <a:pPr defTabSz="801688">
              <a:spcAft>
                <a:spcPct val="40000"/>
              </a:spcAft>
            </a:pPr>
            <a:r>
              <a:rPr lang="es-ES" sz="2200" b="1" dirty="0">
                <a:solidFill>
                  <a:srgbClr val="9BBB59">
                    <a:lumMod val="50000"/>
                  </a:srgbClr>
                </a:solidFill>
              </a:rPr>
              <a:t>GREMIOS EMPRESARIALES</a:t>
            </a:r>
            <a:endParaRPr lang="es-PE" sz="2200" noProof="1">
              <a:solidFill>
                <a:srgbClr val="9BBB59">
                  <a:lumMod val="50000"/>
                </a:srgbClr>
              </a:solidFill>
            </a:endParaRPr>
          </a:p>
        </p:txBody>
      </p:sp>
      <p:sp>
        <p:nvSpPr>
          <p:cNvPr id="15" name="Text Box 19"/>
          <p:cNvSpPr txBox="1">
            <a:spLocks noChangeArrowheads="1"/>
          </p:cNvSpPr>
          <p:nvPr/>
        </p:nvSpPr>
        <p:spPr bwMode="gray">
          <a:xfrm>
            <a:off x="5434261" y="5509681"/>
            <a:ext cx="3530227" cy="1015663"/>
          </a:xfrm>
          <a:prstGeom prst="rect">
            <a:avLst/>
          </a:prstGeom>
          <a:noFill/>
          <a:ln w="9525">
            <a:noFill/>
            <a:miter lim="800000"/>
            <a:headEnd/>
            <a:tailEnd/>
          </a:ln>
        </p:spPr>
        <p:txBody>
          <a:bodyPr wrap="square" lIns="0" tIns="0" rIns="0" bIns="0">
            <a:spAutoFit/>
          </a:bodyPr>
          <a:lstStyle/>
          <a:p>
            <a:pPr defTabSz="801688">
              <a:spcAft>
                <a:spcPct val="40000"/>
              </a:spcAft>
            </a:pPr>
            <a:r>
              <a:rPr lang="es-ES" sz="2200" b="1" dirty="0">
                <a:solidFill>
                  <a:srgbClr val="9BBB59">
                    <a:lumMod val="50000"/>
                  </a:srgbClr>
                </a:solidFill>
              </a:rPr>
              <a:t>AGENCIAS DE COOPERACION INTERNACIONAL</a:t>
            </a:r>
            <a:endParaRPr lang="es-PE" sz="2200" noProof="1">
              <a:solidFill>
                <a:srgbClr val="9BBB59">
                  <a:lumMod val="50000"/>
                </a:srgbClr>
              </a:solidFill>
            </a:endParaRPr>
          </a:p>
        </p:txBody>
      </p:sp>
      <p:sp>
        <p:nvSpPr>
          <p:cNvPr id="16" name="Text Box 14"/>
          <p:cNvSpPr txBox="1">
            <a:spLocks noChangeArrowheads="1"/>
          </p:cNvSpPr>
          <p:nvPr/>
        </p:nvSpPr>
        <p:spPr bwMode="gray">
          <a:xfrm>
            <a:off x="6840760" y="4117971"/>
            <a:ext cx="2303240" cy="1231106"/>
          </a:xfrm>
          <a:prstGeom prst="rect">
            <a:avLst/>
          </a:prstGeom>
          <a:noFill/>
          <a:ln w="9525">
            <a:noFill/>
            <a:miter lim="800000"/>
            <a:headEnd/>
            <a:tailEnd/>
          </a:ln>
        </p:spPr>
        <p:txBody>
          <a:bodyPr wrap="square" lIns="0" tIns="0" rIns="0" bIns="0">
            <a:spAutoFit/>
          </a:bodyPr>
          <a:lstStyle/>
          <a:p>
            <a:r>
              <a:rPr lang="es-ES" sz="1600" b="1" dirty="0">
                <a:solidFill>
                  <a:prstClr val="black"/>
                </a:solidFill>
              </a:rPr>
              <a:t>USAID, CBI, BID, Unión Europea, Banco Mundial, </a:t>
            </a:r>
            <a:r>
              <a:rPr lang="es-ES" sz="1600" b="1" dirty="0" smtClean="0">
                <a:solidFill>
                  <a:prstClr val="black"/>
                </a:solidFill>
              </a:rPr>
              <a:t>SIPPO, JETRO, ICE, GTZ, SWEDECORP, etc</a:t>
            </a:r>
            <a:r>
              <a:rPr lang="es-ES" sz="1600" b="1" dirty="0">
                <a:solidFill>
                  <a:prstClr val="black"/>
                </a:solidFill>
              </a:rPr>
              <a:t>.</a:t>
            </a:r>
          </a:p>
        </p:txBody>
      </p:sp>
      <p:sp>
        <p:nvSpPr>
          <p:cNvPr id="17" name="Text Box 20"/>
          <p:cNvSpPr txBox="1">
            <a:spLocks noChangeArrowheads="1"/>
          </p:cNvSpPr>
          <p:nvPr/>
        </p:nvSpPr>
        <p:spPr bwMode="gray">
          <a:xfrm>
            <a:off x="5076056" y="1256235"/>
            <a:ext cx="2619375" cy="492443"/>
          </a:xfrm>
          <a:prstGeom prst="rect">
            <a:avLst/>
          </a:prstGeom>
          <a:noFill/>
          <a:ln w="9525">
            <a:noFill/>
            <a:miter lim="800000"/>
            <a:headEnd/>
            <a:tailEnd/>
          </a:ln>
        </p:spPr>
        <p:txBody>
          <a:bodyPr lIns="0" tIns="0" rIns="0" bIns="0">
            <a:spAutoFit/>
          </a:bodyPr>
          <a:lstStyle/>
          <a:p>
            <a:pPr algn="l"/>
            <a:r>
              <a:rPr lang="es-ES" sz="1600" b="1" dirty="0" err="1">
                <a:solidFill>
                  <a:prstClr val="black"/>
                </a:solidFill>
              </a:rPr>
              <a:t>Promperú</a:t>
            </a:r>
            <a:r>
              <a:rPr lang="es-ES" sz="1600" b="1" dirty="0">
                <a:solidFill>
                  <a:prstClr val="black"/>
                </a:solidFill>
              </a:rPr>
              <a:t>, </a:t>
            </a:r>
            <a:r>
              <a:rPr lang="es-ES" sz="1600" b="1" dirty="0" err="1">
                <a:solidFill>
                  <a:prstClr val="black"/>
                </a:solidFill>
              </a:rPr>
              <a:t>Proinversión</a:t>
            </a:r>
            <a:r>
              <a:rPr lang="es-ES" sz="1600" b="1" dirty="0">
                <a:solidFill>
                  <a:prstClr val="black"/>
                </a:solidFill>
              </a:rPr>
              <a:t>, </a:t>
            </a:r>
            <a:r>
              <a:rPr lang="es-ES" sz="1600" b="1" dirty="0" err="1">
                <a:solidFill>
                  <a:prstClr val="black"/>
                </a:solidFill>
              </a:rPr>
              <a:t>Cofide</a:t>
            </a:r>
            <a:r>
              <a:rPr lang="es-ES" sz="1600" b="1" dirty="0">
                <a:solidFill>
                  <a:prstClr val="black"/>
                </a:solidFill>
              </a:rPr>
              <a:t>, etc.</a:t>
            </a:r>
          </a:p>
        </p:txBody>
      </p:sp>
      <p:sp>
        <p:nvSpPr>
          <p:cNvPr id="18" name="Text Box 20"/>
          <p:cNvSpPr txBox="1">
            <a:spLocks noChangeArrowheads="1"/>
          </p:cNvSpPr>
          <p:nvPr/>
        </p:nvSpPr>
        <p:spPr bwMode="gray">
          <a:xfrm>
            <a:off x="179512" y="4117971"/>
            <a:ext cx="2619375" cy="738664"/>
          </a:xfrm>
          <a:prstGeom prst="rect">
            <a:avLst/>
          </a:prstGeom>
          <a:noFill/>
          <a:ln w="9525">
            <a:noFill/>
            <a:miter lim="800000"/>
            <a:headEnd/>
            <a:tailEnd/>
          </a:ln>
        </p:spPr>
        <p:txBody>
          <a:bodyPr lIns="0" tIns="0" rIns="0" bIns="0">
            <a:spAutoFit/>
          </a:bodyPr>
          <a:lstStyle/>
          <a:p>
            <a:r>
              <a:rPr lang="es-ES" sz="1600" b="1" dirty="0" err="1">
                <a:solidFill>
                  <a:prstClr val="black"/>
                </a:solidFill>
              </a:rPr>
              <a:t>Adex</a:t>
            </a:r>
            <a:r>
              <a:rPr lang="es-ES" sz="1600" b="1" dirty="0">
                <a:solidFill>
                  <a:prstClr val="black"/>
                </a:solidFill>
              </a:rPr>
              <a:t>, </a:t>
            </a:r>
            <a:r>
              <a:rPr lang="es-ES" sz="1600" b="1" dirty="0" err="1">
                <a:solidFill>
                  <a:prstClr val="black"/>
                </a:solidFill>
              </a:rPr>
              <a:t>Comex</a:t>
            </a:r>
            <a:r>
              <a:rPr lang="es-ES" sz="1600" b="1" dirty="0">
                <a:solidFill>
                  <a:prstClr val="black"/>
                </a:solidFill>
              </a:rPr>
              <a:t>, Soc. de Industrias, Cámaras de Comercio, etc.</a:t>
            </a:r>
          </a:p>
        </p:txBody>
      </p:sp>
      <p:sp>
        <p:nvSpPr>
          <p:cNvPr id="19" name="Rectangle 2"/>
          <p:cNvSpPr txBox="1">
            <a:spLocks noChangeArrowheads="1"/>
          </p:cNvSpPr>
          <p:nvPr/>
        </p:nvSpPr>
        <p:spPr>
          <a:xfrm>
            <a:off x="84336" y="188640"/>
            <a:ext cx="8520112" cy="647700"/>
          </a:xfrm>
          <a:prstGeom prst="rect">
            <a:avLst/>
          </a:prstGeom>
        </p:spPr>
        <p:txBody>
          <a:bodyPr/>
          <a:lstStyle/>
          <a:p>
            <a:r>
              <a:rPr lang="es-PE" sz="2800" b="1" dirty="0" smtClean="0">
                <a:solidFill>
                  <a:schemeClr val="bg1"/>
                </a:solidFill>
                <a:latin typeface="Arial" pitchFamily="34" charset="0"/>
                <a:cs typeface="Arial" pitchFamily="34" charset="0"/>
              </a:rPr>
              <a:t>    </a:t>
            </a:r>
            <a:r>
              <a:rPr lang="es-PE" sz="2800" b="1" dirty="0" smtClean="0">
                <a:solidFill>
                  <a:schemeClr val="tx2">
                    <a:lumMod val="75000"/>
                  </a:schemeClr>
                </a:solidFill>
                <a:latin typeface="Arial" pitchFamily="34" charset="0"/>
                <a:cs typeface="Arial" pitchFamily="34" charset="0"/>
              </a:rPr>
              <a:t>8.</a:t>
            </a:r>
            <a:r>
              <a:rPr kumimoji="1" lang="es-PE" sz="2800" b="1" dirty="0" smtClean="0"/>
              <a:t>Soporte Institucional</a:t>
            </a:r>
            <a:r>
              <a:rPr lang="es-PE" sz="2800" b="1" dirty="0" smtClean="0">
                <a:latin typeface="Arial" pitchFamily="34" charset="0"/>
                <a:cs typeface="Arial" pitchFamily="34" charset="0"/>
              </a:rPr>
              <a:t> </a:t>
            </a:r>
            <a:r>
              <a:rPr kumimoji="1" lang="es-PE" sz="2800" b="1" dirty="0" err="1" smtClean="0">
                <a:solidFill>
                  <a:schemeClr val="bg1"/>
                </a:solidFill>
              </a:rPr>
              <a:t>itucional</a:t>
            </a:r>
            <a:r>
              <a:rPr lang="es-PE" sz="2800" b="1" dirty="0" smtClean="0">
                <a:solidFill>
                  <a:schemeClr val="bg1"/>
                </a:solidFill>
                <a:latin typeface="Arial" pitchFamily="34" charset="0"/>
                <a:cs typeface="Arial" pitchFamily="34" charset="0"/>
              </a:rPr>
              <a:t> </a:t>
            </a:r>
            <a:endParaRPr lang="en-GB" sz="2800" b="1" dirty="0" smtClean="0">
              <a:solidFill>
                <a:schemeClr val="bg1"/>
              </a:solidFill>
              <a:latin typeface="Arial" pitchFamily="34" charset="0"/>
              <a:cs typeface="Arial"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heckerboard(across)">
                                      <p:cBhvr>
                                        <p:cTn id="20" dur="500"/>
                                        <p:tgtEl>
                                          <p:spTgt spid="1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3.gstatic.com/images?q=tbn:ANd9GcSmois9-FTEViKsk_pls1LPJryBZpSXXuJ9EV4bUDmXixFGMCQ4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916832"/>
            <a:ext cx="7272808" cy="401024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84336" y="188640"/>
            <a:ext cx="8520112" cy="647700"/>
          </a:xfrm>
          <a:prstGeom prst="rect">
            <a:avLst/>
          </a:prstGeom>
        </p:spPr>
        <p:txBody>
          <a:bodyPr/>
          <a:lstStyle/>
          <a:p>
            <a:pPr>
              <a:lnSpc>
                <a:spcPct val="150000"/>
              </a:lnSpc>
            </a:pPr>
            <a:r>
              <a:rPr lang="es-PE" sz="2800" b="1" dirty="0" smtClean="0">
                <a:solidFill>
                  <a:schemeClr val="bg1"/>
                </a:solidFill>
                <a:latin typeface="Arial" pitchFamily="34" charset="0"/>
                <a:cs typeface="Arial" pitchFamily="34" charset="0"/>
              </a:rPr>
              <a:t>9.</a:t>
            </a:r>
            <a:r>
              <a:rPr kumimoji="1" lang="es-PE" sz="2800" b="1" dirty="0" smtClean="0">
                <a:solidFill>
                  <a:schemeClr val="tx2">
                    <a:lumMod val="75000"/>
                  </a:schemeClr>
                </a:solidFill>
              </a:rPr>
              <a:t>9.</a:t>
            </a:r>
            <a:r>
              <a:rPr kumimoji="1" lang="es-PE" sz="2800" b="1" dirty="0" smtClean="0"/>
              <a:t>¿Rivales o Aliados Estratégicos? </a:t>
            </a:r>
            <a:r>
              <a:rPr kumimoji="1" lang="es-PE" sz="2800" b="1" dirty="0" smtClean="0">
                <a:solidFill>
                  <a:schemeClr val="bg1"/>
                </a:solidFill>
              </a:rPr>
              <a:t>es o Aliados Estratégicos?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6"/>
          <p:cNvSpPr>
            <a:spLocks noChangeArrowheads="1"/>
          </p:cNvSpPr>
          <p:nvPr/>
        </p:nvSpPr>
        <p:spPr bwMode="auto">
          <a:xfrm>
            <a:off x="5364088" y="1641475"/>
            <a:ext cx="1390124" cy="338554"/>
          </a:xfrm>
          <a:prstGeom prst="rect">
            <a:avLst/>
          </a:prstGeom>
          <a:noFill/>
          <a:ln w="9525">
            <a:noFill/>
            <a:miter lim="800000"/>
            <a:headEnd/>
            <a:tailEnd/>
          </a:ln>
          <a:effectLst/>
        </p:spPr>
        <p:txBody>
          <a:bodyPr wrap="none">
            <a:spAutoFit/>
          </a:bodyPr>
          <a:lstStyle/>
          <a:p>
            <a:pPr algn="l"/>
            <a:r>
              <a:rPr lang="en-GB" sz="1600" b="1" dirty="0" smtClean="0"/>
              <a:t>DETECCIÓN</a:t>
            </a:r>
            <a:endParaRPr lang="en-GB" sz="1600" b="1" dirty="0"/>
          </a:p>
        </p:txBody>
      </p:sp>
      <p:sp>
        <p:nvSpPr>
          <p:cNvPr id="11" name="Rectangle 67"/>
          <p:cNvSpPr>
            <a:spLocks noChangeArrowheads="1"/>
          </p:cNvSpPr>
          <p:nvPr/>
        </p:nvSpPr>
        <p:spPr bwMode="auto">
          <a:xfrm>
            <a:off x="5342144" y="1936751"/>
            <a:ext cx="2398208" cy="338554"/>
          </a:xfrm>
          <a:prstGeom prst="rect">
            <a:avLst/>
          </a:prstGeom>
          <a:noFill/>
          <a:ln w="9525">
            <a:noFill/>
            <a:miter lim="800000"/>
            <a:headEnd/>
            <a:tailEnd/>
          </a:ln>
          <a:effectLst/>
        </p:spPr>
        <p:txBody>
          <a:bodyPr wrap="square">
            <a:spAutoFit/>
          </a:bodyPr>
          <a:lstStyle/>
          <a:p>
            <a:pPr algn="l"/>
            <a:r>
              <a:rPr lang="en-GB" sz="1600" b="1" dirty="0" smtClean="0"/>
              <a:t>CAPTURA</a:t>
            </a:r>
            <a:endParaRPr lang="en-GB" sz="1600" b="1" dirty="0"/>
          </a:p>
        </p:txBody>
      </p:sp>
      <p:sp>
        <p:nvSpPr>
          <p:cNvPr id="12" name="Rectangle 68"/>
          <p:cNvSpPr>
            <a:spLocks noChangeArrowheads="1"/>
          </p:cNvSpPr>
          <p:nvPr/>
        </p:nvSpPr>
        <p:spPr bwMode="auto">
          <a:xfrm>
            <a:off x="5364088" y="2232025"/>
            <a:ext cx="1438214" cy="338554"/>
          </a:xfrm>
          <a:prstGeom prst="rect">
            <a:avLst/>
          </a:prstGeom>
          <a:noFill/>
          <a:ln w="9525">
            <a:noFill/>
            <a:miter lim="800000"/>
            <a:headEnd/>
            <a:tailEnd/>
          </a:ln>
          <a:effectLst/>
        </p:spPr>
        <p:txBody>
          <a:bodyPr wrap="none">
            <a:spAutoFit/>
          </a:bodyPr>
          <a:lstStyle/>
          <a:p>
            <a:r>
              <a:rPr lang="en-GB" sz="1600" b="1" dirty="0" smtClean="0"/>
              <a:t>FORMACIÓN</a:t>
            </a:r>
            <a:endParaRPr lang="en-GB" sz="1600" b="1" dirty="0"/>
          </a:p>
        </p:txBody>
      </p:sp>
      <p:sp>
        <p:nvSpPr>
          <p:cNvPr id="13" name="Rectangle 69"/>
          <p:cNvSpPr>
            <a:spLocks noChangeArrowheads="1"/>
          </p:cNvSpPr>
          <p:nvPr/>
        </p:nvSpPr>
        <p:spPr bwMode="auto">
          <a:xfrm>
            <a:off x="5364088" y="2525713"/>
            <a:ext cx="1390124" cy="338554"/>
          </a:xfrm>
          <a:prstGeom prst="rect">
            <a:avLst/>
          </a:prstGeom>
          <a:noFill/>
          <a:ln w="9525">
            <a:noFill/>
            <a:miter lim="800000"/>
            <a:headEnd/>
            <a:tailEnd/>
          </a:ln>
          <a:effectLst/>
        </p:spPr>
        <p:txBody>
          <a:bodyPr wrap="none">
            <a:spAutoFit/>
          </a:bodyPr>
          <a:lstStyle/>
          <a:p>
            <a:r>
              <a:rPr lang="en-GB" sz="1600" b="1" dirty="0" smtClean="0"/>
              <a:t>RETENCIÓN</a:t>
            </a:r>
            <a:endParaRPr lang="en-GB" sz="1600" b="1" dirty="0"/>
          </a:p>
        </p:txBody>
      </p:sp>
      <p:sp>
        <p:nvSpPr>
          <p:cNvPr id="14" name="Rectangle 70"/>
          <p:cNvSpPr>
            <a:spLocks noChangeArrowheads="1"/>
          </p:cNvSpPr>
          <p:nvPr/>
        </p:nvSpPr>
        <p:spPr bwMode="auto">
          <a:xfrm>
            <a:off x="5339787" y="2820988"/>
            <a:ext cx="2735429" cy="338554"/>
          </a:xfrm>
          <a:prstGeom prst="rect">
            <a:avLst/>
          </a:prstGeom>
          <a:noFill/>
          <a:ln w="9525">
            <a:noFill/>
            <a:miter lim="800000"/>
            <a:headEnd/>
            <a:tailEnd/>
          </a:ln>
          <a:effectLst/>
        </p:spPr>
        <p:txBody>
          <a:bodyPr wrap="none">
            <a:spAutoFit/>
          </a:bodyPr>
          <a:lstStyle/>
          <a:p>
            <a:r>
              <a:rPr lang="en-GB" sz="1600" b="1" dirty="0" smtClean="0"/>
              <a:t>CARRERA PROFESIONAL</a:t>
            </a:r>
            <a:endParaRPr lang="en-GB" sz="1600" b="1" dirty="0"/>
          </a:p>
        </p:txBody>
      </p:sp>
      <p:sp>
        <p:nvSpPr>
          <p:cNvPr id="15" name="Rectangle 71"/>
          <p:cNvSpPr>
            <a:spLocks noChangeArrowheads="1"/>
          </p:cNvSpPr>
          <p:nvPr/>
        </p:nvSpPr>
        <p:spPr bwMode="auto">
          <a:xfrm>
            <a:off x="5364088" y="3114675"/>
            <a:ext cx="3707903" cy="584775"/>
          </a:xfrm>
          <a:prstGeom prst="rect">
            <a:avLst/>
          </a:prstGeom>
          <a:noFill/>
          <a:ln w="9525">
            <a:noFill/>
            <a:miter lim="800000"/>
            <a:headEnd/>
            <a:tailEnd/>
          </a:ln>
          <a:effectLst/>
        </p:spPr>
        <p:txBody>
          <a:bodyPr wrap="square">
            <a:spAutoFit/>
          </a:bodyPr>
          <a:lstStyle/>
          <a:p>
            <a:pPr algn="l"/>
            <a:r>
              <a:rPr lang="en-GB" sz="1600" b="1" dirty="0" smtClean="0"/>
              <a:t>INCORPORACIÓN A  LA INNOVACIÓN</a:t>
            </a:r>
            <a:endParaRPr lang="en-GB" sz="1600" b="1" dirty="0"/>
          </a:p>
        </p:txBody>
      </p:sp>
      <p:sp>
        <p:nvSpPr>
          <p:cNvPr id="45" name="Rectangle 71"/>
          <p:cNvSpPr>
            <a:spLocks noChangeArrowheads="1"/>
          </p:cNvSpPr>
          <p:nvPr/>
        </p:nvSpPr>
        <p:spPr bwMode="auto">
          <a:xfrm>
            <a:off x="5364966" y="3668514"/>
            <a:ext cx="2951449" cy="338554"/>
          </a:xfrm>
          <a:prstGeom prst="rect">
            <a:avLst/>
          </a:prstGeom>
          <a:noFill/>
          <a:ln w="9525">
            <a:noFill/>
            <a:miter lim="800000"/>
            <a:headEnd/>
            <a:tailEnd/>
          </a:ln>
          <a:effectLst/>
        </p:spPr>
        <p:txBody>
          <a:bodyPr wrap="none">
            <a:spAutoFit/>
          </a:bodyPr>
          <a:lstStyle/>
          <a:p>
            <a:pPr algn="l"/>
            <a:r>
              <a:rPr lang="en-GB" sz="1600" b="1" dirty="0" smtClean="0"/>
              <a:t>FORMAR INVESTIGADORES</a:t>
            </a:r>
            <a:endParaRPr lang="en-GB" sz="1600" b="1" dirty="0"/>
          </a:p>
        </p:txBody>
      </p:sp>
      <p:sp>
        <p:nvSpPr>
          <p:cNvPr id="48" name="Rectangle 2"/>
          <p:cNvSpPr txBox="1">
            <a:spLocks noChangeArrowheads="1"/>
          </p:cNvSpPr>
          <p:nvPr/>
        </p:nvSpPr>
        <p:spPr>
          <a:xfrm>
            <a:off x="84336" y="188640"/>
            <a:ext cx="8520112" cy="647700"/>
          </a:xfrm>
          <a:prstGeom prst="rect">
            <a:avLst/>
          </a:prstGeom>
        </p:spPr>
        <p:txBody>
          <a:bodyPr/>
          <a:lstStyle/>
          <a:p>
            <a:pPr>
              <a:lnSpc>
                <a:spcPct val="150000"/>
              </a:lnSpc>
            </a:pPr>
            <a:r>
              <a:rPr kumimoji="1" lang="es-PE" sz="2800" b="1" smtClean="0">
                <a:solidFill>
                  <a:schemeClr val="tx2">
                    <a:lumMod val="75000"/>
                  </a:schemeClr>
                </a:solidFill>
              </a:rPr>
              <a:t>10. </a:t>
            </a:r>
            <a:r>
              <a:rPr kumimoji="1" lang="es-PE" sz="2800" b="1" smtClean="0"/>
              <a:t>Gestión </a:t>
            </a:r>
            <a:r>
              <a:rPr kumimoji="1" lang="es-PE" sz="2800" b="1" dirty="0" smtClean="0"/>
              <a:t>del Gestión del Talento</a:t>
            </a:r>
            <a:r>
              <a:rPr lang="es-PE" sz="2800" b="1" dirty="0" smtClean="0">
                <a:latin typeface="Arial" pitchFamily="34" charset="0"/>
                <a:cs typeface="Arial" pitchFamily="34" charset="0"/>
              </a:rPr>
              <a:t> </a:t>
            </a:r>
            <a:r>
              <a:rPr kumimoji="1" lang="es-PE" sz="2800" b="1" dirty="0" err="1" smtClean="0">
                <a:solidFill>
                  <a:schemeClr val="bg1"/>
                </a:solidFill>
              </a:rPr>
              <a:t>Talento</a:t>
            </a:r>
            <a:r>
              <a:rPr lang="es-PE" sz="2800" b="1" dirty="0" smtClean="0">
                <a:solidFill>
                  <a:schemeClr val="bg1"/>
                </a:solidFill>
                <a:latin typeface="Arial" pitchFamily="34" charset="0"/>
                <a:cs typeface="Arial" pitchFamily="34" charset="0"/>
              </a:rPr>
              <a:t> </a:t>
            </a:r>
            <a:endParaRPr kumimoji="1" lang="es-PE" sz="2800" b="1" dirty="0" smtClean="0">
              <a:solidFill>
                <a:schemeClr val="bg1"/>
              </a:solidFill>
            </a:endParaRPr>
          </a:p>
        </p:txBody>
      </p:sp>
      <p:pic>
        <p:nvPicPr>
          <p:cNvPr id="134146" name="Picture 2"/>
          <p:cNvPicPr>
            <a:picLocks noChangeAspect="1" noChangeArrowheads="1"/>
          </p:cNvPicPr>
          <p:nvPr/>
        </p:nvPicPr>
        <p:blipFill>
          <a:blip r:embed="rId2" cstate="print"/>
          <a:srcRect/>
          <a:stretch>
            <a:fillRect/>
          </a:stretch>
        </p:blipFill>
        <p:spPr bwMode="auto">
          <a:xfrm>
            <a:off x="0" y="1124744"/>
            <a:ext cx="5213594" cy="4536504"/>
          </a:xfrm>
          <a:prstGeom prst="rect">
            <a:avLst/>
          </a:prstGeom>
          <a:noFill/>
          <a:ln w="9525">
            <a:noFill/>
            <a:miter lim="800000"/>
            <a:headEnd/>
            <a:tailEnd/>
          </a:ln>
        </p:spPr>
      </p:pic>
      <p:pic>
        <p:nvPicPr>
          <p:cNvPr id="134147" name="Picture 3"/>
          <p:cNvPicPr>
            <a:picLocks noChangeAspect="1" noChangeArrowheads="1"/>
          </p:cNvPicPr>
          <p:nvPr/>
        </p:nvPicPr>
        <p:blipFill>
          <a:blip r:embed="rId3" cstate="print"/>
          <a:srcRect/>
          <a:stretch>
            <a:fillRect/>
          </a:stretch>
        </p:blipFill>
        <p:spPr bwMode="auto">
          <a:xfrm>
            <a:off x="5580112" y="4381054"/>
            <a:ext cx="3557554" cy="2504330"/>
          </a:xfrm>
          <a:prstGeom prst="rect">
            <a:avLst/>
          </a:prstGeom>
          <a:noFill/>
          <a:ln w="9525">
            <a:noFill/>
            <a:miter lim="800000"/>
            <a:headEnd/>
            <a:tailEnd/>
          </a:ln>
          <a:effectLst>
            <a:glow rad="139700">
              <a:schemeClr val="accent4">
                <a:satMod val="175000"/>
                <a:alpha val="40000"/>
              </a:schemeClr>
            </a:glow>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34146"/>
                                        </p:tgtEl>
                                        <p:attrNameLst>
                                          <p:attrName>style.visibility</p:attrName>
                                        </p:attrNameLst>
                                      </p:cBhvr>
                                      <p:to>
                                        <p:strVal val="visible"/>
                                      </p:to>
                                    </p:set>
                                    <p:anim calcmode="lin" valueType="num">
                                      <p:cBhvr additive="base">
                                        <p:cTn id="35" dur="500" fill="hold"/>
                                        <p:tgtEl>
                                          <p:spTgt spid="134146"/>
                                        </p:tgtEl>
                                        <p:attrNameLst>
                                          <p:attrName>ppt_x</p:attrName>
                                        </p:attrNameLst>
                                      </p:cBhvr>
                                      <p:tavLst>
                                        <p:tav tm="0">
                                          <p:val>
                                            <p:strVal val="0-#ppt_w/2"/>
                                          </p:val>
                                        </p:tav>
                                        <p:tav tm="100000">
                                          <p:val>
                                            <p:strVal val="#ppt_x"/>
                                          </p:val>
                                        </p:tav>
                                      </p:tavLst>
                                    </p:anim>
                                    <p:anim calcmode="lin" valueType="num">
                                      <p:cBhvr additive="base">
                                        <p:cTn id="36" dur="500" fill="hold"/>
                                        <p:tgtEl>
                                          <p:spTgt spid="13414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4147"/>
                                        </p:tgtEl>
                                        <p:attrNameLst>
                                          <p:attrName>style.visibility</p:attrName>
                                        </p:attrNameLst>
                                      </p:cBhvr>
                                      <p:to>
                                        <p:strVal val="visible"/>
                                      </p:to>
                                    </p:set>
                                    <p:anim calcmode="lin" valueType="num">
                                      <p:cBhvr additive="base">
                                        <p:cTn id="39" dur="500" fill="hold"/>
                                        <p:tgtEl>
                                          <p:spTgt spid="134147"/>
                                        </p:tgtEl>
                                        <p:attrNameLst>
                                          <p:attrName>ppt_x</p:attrName>
                                        </p:attrNameLst>
                                      </p:cBhvr>
                                      <p:tavLst>
                                        <p:tav tm="0">
                                          <p:val>
                                            <p:strVal val="0-#ppt_w/2"/>
                                          </p:val>
                                        </p:tav>
                                        <p:tav tm="100000">
                                          <p:val>
                                            <p:strVal val="#ppt_x"/>
                                          </p:val>
                                        </p:tav>
                                      </p:tavLst>
                                    </p:anim>
                                    <p:anim calcmode="lin" valueType="num">
                                      <p:cBhvr additive="base">
                                        <p:cTn id="40" dur="500" fill="hold"/>
                                        <p:tgtEl>
                                          <p:spTgt spid="134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ondo gris clarito"/>
          <p:cNvPicPr>
            <a:picLocks noChangeAspect="1" noChangeArrowheads="1"/>
          </p:cNvPicPr>
          <p:nvPr/>
        </p:nvPicPr>
        <p:blipFill>
          <a:blip r:embed="rId6" cstate="print"/>
          <a:srcRect/>
          <a:stretch>
            <a:fillRect/>
          </a:stretch>
        </p:blipFill>
        <p:spPr bwMode="auto">
          <a:xfrm>
            <a:off x="-36512" y="-27384"/>
            <a:ext cx="9180512" cy="6885384"/>
          </a:xfrm>
          <a:prstGeom prst="rect">
            <a:avLst/>
          </a:prstGeom>
          <a:noFill/>
          <a:ln w="9525">
            <a:noFill/>
            <a:miter lim="800000"/>
            <a:headEnd/>
            <a:tailEnd/>
          </a:ln>
        </p:spPr>
      </p:pic>
      <p:sp>
        <p:nvSpPr>
          <p:cNvPr id="2" name="Rectangle 6"/>
          <p:cNvSpPr>
            <a:spLocks noChangeArrowheads="1"/>
          </p:cNvSpPr>
          <p:nvPr/>
        </p:nvSpPr>
        <p:spPr bwMode="auto">
          <a:xfrm>
            <a:off x="2987824" y="2038350"/>
            <a:ext cx="5832326" cy="2914650"/>
          </a:xfrm>
          <a:prstGeom prst="rect">
            <a:avLst/>
          </a:prstGeom>
          <a:solidFill>
            <a:srgbClr val="FFFFFF"/>
          </a:solidFill>
          <a:ln w="9525">
            <a:noFill/>
            <a:miter lim="800000"/>
            <a:headEnd/>
            <a:tailEnd/>
          </a:ln>
        </p:spPr>
        <p:txBody>
          <a:bodyPr wrap="none" anchor="ctr"/>
          <a:lstStyle/>
          <a:p>
            <a:endParaRPr lang="es-PE" noProof="1">
              <a:solidFill>
                <a:prstClr val="black"/>
              </a:solidFill>
              <a:latin typeface="Arial" pitchFamily="34" charset="0"/>
              <a:cs typeface="Arial" pitchFamily="34" charset="0"/>
            </a:endParaRPr>
          </a:p>
        </p:txBody>
      </p:sp>
      <p:sp>
        <p:nvSpPr>
          <p:cNvPr id="4" name="Rectangle 10"/>
          <p:cNvSpPr>
            <a:spLocks noChangeArrowheads="1"/>
          </p:cNvSpPr>
          <p:nvPr/>
        </p:nvSpPr>
        <p:spPr bwMode="gray">
          <a:xfrm>
            <a:off x="3410570" y="2236788"/>
            <a:ext cx="3402716" cy="2920404"/>
          </a:xfrm>
          <a:prstGeom prst="rect">
            <a:avLst/>
          </a:prstGeom>
          <a:noFill/>
          <a:ln w="19050">
            <a:noFill/>
            <a:miter lim="800000"/>
            <a:headEnd/>
            <a:tailEnd/>
          </a:ln>
        </p:spPr>
        <p:txBody>
          <a:bodyPr lIns="90000" tIns="54000" rIns="90000" bIns="54000"/>
          <a:lstStyle/>
          <a:p>
            <a:pPr algn="r" defTabSz="801688"/>
            <a:r>
              <a:rPr lang="es-PE" sz="2400" b="1" noProof="1">
                <a:solidFill>
                  <a:prstClr val="black">
                    <a:lumMod val="85000"/>
                    <a:lumOff val="15000"/>
                  </a:prstClr>
                </a:solidFill>
                <a:latin typeface="Arial" pitchFamily="34" charset="0"/>
                <a:cs typeface="Arial" pitchFamily="34" charset="0"/>
              </a:rPr>
              <a:t>Contacto</a:t>
            </a:r>
            <a:br>
              <a:rPr lang="es-PE" sz="2400" b="1" noProof="1">
                <a:solidFill>
                  <a:prstClr val="black">
                    <a:lumMod val="85000"/>
                    <a:lumOff val="15000"/>
                  </a:prstClr>
                </a:solidFill>
                <a:latin typeface="Arial" pitchFamily="34" charset="0"/>
                <a:cs typeface="Arial" pitchFamily="34" charset="0"/>
              </a:rPr>
            </a:br>
            <a:r>
              <a:rPr lang="es-PE" b="1" noProof="1">
                <a:solidFill>
                  <a:srgbClr val="4F81BD"/>
                </a:solidFill>
                <a:latin typeface="Arial" pitchFamily="34" charset="0"/>
                <a:cs typeface="Arial" pitchFamily="34" charset="0"/>
              </a:rPr>
              <a:t/>
            </a:r>
            <a:br>
              <a:rPr lang="es-PE" b="1" noProof="1">
                <a:solidFill>
                  <a:srgbClr val="4F81BD"/>
                </a:solidFill>
                <a:latin typeface="Arial" pitchFamily="34" charset="0"/>
                <a:cs typeface="Arial" pitchFamily="34" charset="0"/>
              </a:rPr>
            </a:br>
            <a:r>
              <a:rPr lang="es-PE" sz="2400" b="1" noProof="1">
                <a:solidFill>
                  <a:prstClr val="black">
                    <a:lumMod val="85000"/>
                    <a:lumOff val="15000"/>
                  </a:prstClr>
                </a:solidFill>
                <a:latin typeface="Arial" pitchFamily="34" charset="0"/>
                <a:cs typeface="Arial" pitchFamily="34" charset="0"/>
              </a:rPr>
              <a:t>Juan Carlos Mathews</a:t>
            </a:r>
            <a:endParaRPr lang="es-PE" b="1" noProof="1">
              <a:solidFill>
                <a:prstClr val="black">
                  <a:lumMod val="85000"/>
                  <a:lumOff val="15000"/>
                </a:prstClr>
              </a:solidFill>
              <a:latin typeface="Arial" pitchFamily="34" charset="0"/>
              <a:cs typeface="Arial" pitchFamily="34" charset="0"/>
            </a:endParaRPr>
          </a:p>
          <a:p>
            <a:pPr algn="r" defTabSz="801688"/>
            <a:r>
              <a:rPr lang="es-PE" sz="1400" b="1" noProof="1">
                <a:solidFill>
                  <a:srgbClr val="002060"/>
                </a:solidFill>
                <a:latin typeface="Arial" pitchFamily="34" charset="0"/>
                <a:cs typeface="Arial" pitchFamily="34" charset="0"/>
              </a:rPr>
              <a:t>Director </a:t>
            </a:r>
            <a:r>
              <a:rPr lang="es-PE" sz="1400" b="1" noProof="1" smtClean="0">
                <a:solidFill>
                  <a:srgbClr val="002060"/>
                </a:solidFill>
                <a:latin typeface="Arial" pitchFamily="34" charset="0"/>
                <a:cs typeface="Arial" pitchFamily="34" charset="0"/>
              </a:rPr>
              <a:t>del Centro de Educación Ejecutiva</a:t>
            </a:r>
            <a:endParaRPr lang="es-PE" sz="1400" b="1" noProof="1">
              <a:solidFill>
                <a:srgbClr val="002060"/>
              </a:solidFill>
              <a:latin typeface="Arial" pitchFamily="34" charset="0"/>
              <a:cs typeface="Arial" pitchFamily="34" charset="0"/>
            </a:endParaRPr>
          </a:p>
          <a:p>
            <a:pPr algn="r" defTabSz="801688"/>
            <a:r>
              <a:rPr lang="es-PE" sz="1400" b="1" noProof="1">
                <a:solidFill>
                  <a:srgbClr val="002060"/>
                </a:solidFill>
                <a:latin typeface="Arial" pitchFamily="34" charset="0"/>
                <a:cs typeface="Arial" pitchFamily="34" charset="0"/>
              </a:rPr>
              <a:t>Universidad del </a:t>
            </a:r>
            <a:r>
              <a:rPr lang="es-PE" sz="1400" b="1" noProof="1" smtClean="0">
                <a:solidFill>
                  <a:srgbClr val="002060"/>
                </a:solidFill>
                <a:latin typeface="Arial" pitchFamily="34" charset="0"/>
                <a:cs typeface="Arial" pitchFamily="34" charset="0"/>
              </a:rPr>
              <a:t>Pacífico</a:t>
            </a:r>
          </a:p>
          <a:p>
            <a:pPr algn="r" defTabSz="801688"/>
            <a:r>
              <a:rPr lang="es-PE" sz="1400" b="1" noProof="1" smtClean="0">
                <a:solidFill>
                  <a:srgbClr val="002060"/>
                </a:solidFill>
                <a:latin typeface="Arial" pitchFamily="34" charset="0"/>
                <a:cs typeface="Arial" pitchFamily="34" charset="0"/>
              </a:rPr>
              <a:t>Lima - Perú</a:t>
            </a:r>
            <a:endParaRPr lang="de-DE" sz="1400" dirty="0">
              <a:solidFill>
                <a:srgbClr val="002060"/>
              </a:solidFill>
              <a:latin typeface="Arial" pitchFamily="34" charset="0"/>
              <a:cs typeface="Arial" pitchFamily="34" charset="0"/>
            </a:endParaRPr>
          </a:p>
          <a:p>
            <a:pPr algn="r" defTabSz="801688"/>
            <a:r>
              <a:rPr lang="de-DE" sz="1400" noProof="1">
                <a:solidFill>
                  <a:srgbClr val="002060"/>
                </a:solidFill>
                <a:latin typeface="Arial" pitchFamily="34" charset="0"/>
                <a:cs typeface="Arial" pitchFamily="34" charset="0"/>
              </a:rPr>
              <a:t>E-mail: </a:t>
            </a:r>
            <a:r>
              <a:rPr lang="de-DE" sz="1400" noProof="1" smtClean="0">
                <a:solidFill>
                  <a:srgbClr val="002060"/>
                </a:solidFill>
                <a:latin typeface="Arial" pitchFamily="34" charset="0"/>
                <a:cs typeface="Arial" pitchFamily="34" charset="0"/>
              </a:rPr>
              <a:t>Mathews_JC@up.edu.pe</a:t>
            </a:r>
            <a:endParaRPr lang="de-DE" sz="1400" noProof="1">
              <a:solidFill>
                <a:srgbClr val="002060"/>
              </a:solidFill>
              <a:latin typeface="Arial" pitchFamily="34" charset="0"/>
              <a:cs typeface="Arial" pitchFamily="34" charset="0"/>
            </a:endParaRPr>
          </a:p>
          <a:p>
            <a:pPr algn="r" defTabSz="801688"/>
            <a:r>
              <a:rPr lang="de-DE" sz="1800" b="1" noProof="1">
                <a:solidFill>
                  <a:srgbClr val="002060"/>
                </a:solidFill>
                <a:latin typeface="Arial" pitchFamily="34" charset="0"/>
                <a:cs typeface="Arial" pitchFamily="34" charset="0"/>
              </a:rPr>
              <a:t>Twitter: </a:t>
            </a:r>
            <a:r>
              <a:rPr lang="de-DE" sz="1800" b="1" noProof="1" smtClean="0">
                <a:solidFill>
                  <a:srgbClr val="002060"/>
                </a:solidFill>
                <a:latin typeface="Arial" pitchFamily="34" charset="0"/>
                <a:cs typeface="Arial" pitchFamily="34" charset="0"/>
              </a:rPr>
              <a:t>@Mathews_jc</a:t>
            </a:r>
            <a:endParaRPr lang="de-DE" sz="1800" b="1" noProof="1">
              <a:solidFill>
                <a:srgbClr val="002060"/>
              </a:solidFill>
              <a:latin typeface="Arial" pitchFamily="34" charset="0"/>
              <a:cs typeface="Arial" pitchFamily="34" charset="0"/>
            </a:endParaRPr>
          </a:p>
        </p:txBody>
      </p:sp>
      <p:pic>
        <p:nvPicPr>
          <p:cNvPr id="5" name="Picture 3"/>
          <p:cNvPicPr>
            <a:picLocks noChangeAspect="1" noChangeArrowheads="1"/>
          </p:cNvPicPr>
          <p:nvPr/>
        </p:nvPicPr>
        <p:blipFill>
          <a:blip r:embed="rId7" cstate="print"/>
          <a:srcRect/>
          <a:stretch>
            <a:fillRect/>
          </a:stretch>
        </p:blipFill>
        <p:spPr bwMode="auto">
          <a:xfrm>
            <a:off x="6931335" y="2276872"/>
            <a:ext cx="2212665" cy="2592288"/>
          </a:xfrm>
          <a:prstGeom prst="rect">
            <a:avLst/>
          </a:prstGeom>
          <a:noFill/>
          <a:ln w="9525">
            <a:noFill/>
            <a:miter lim="800000"/>
            <a:headEnd/>
            <a:tailEnd/>
          </a:ln>
          <a:effectLst>
            <a:glow rad="139700">
              <a:schemeClr val="bg1">
                <a:lumMod val="75000"/>
                <a:alpha val="40000"/>
              </a:schemeClr>
            </a:glow>
          </a:effectLst>
        </p:spPr>
      </p:pic>
      <p:pic>
        <p:nvPicPr>
          <p:cNvPr id="6" name="Picture 5"/>
          <p:cNvPicPr>
            <a:picLocks noChangeAspect="1" noChangeArrowheads="1"/>
          </p:cNvPicPr>
          <p:nvPr/>
        </p:nvPicPr>
        <p:blipFill>
          <a:blip r:embed="rId8" cstate="print"/>
          <a:srcRect/>
          <a:stretch>
            <a:fillRect/>
          </a:stretch>
        </p:blipFill>
        <p:spPr bwMode="gray">
          <a:xfrm>
            <a:off x="0" y="4830573"/>
            <a:ext cx="3419872" cy="398627"/>
          </a:xfrm>
          <a:prstGeom prst="rect">
            <a:avLst/>
          </a:prstGeom>
          <a:noFill/>
          <a:ln w="9525">
            <a:noFill/>
            <a:miter lim="800000"/>
            <a:headEnd/>
            <a:tailEnd/>
          </a:ln>
        </p:spPr>
      </p:pic>
      <p:sp>
        <p:nvSpPr>
          <p:cNvPr id="7" name="Freeform 15"/>
          <p:cNvSpPr>
            <a:spLocks/>
          </p:cNvSpPr>
          <p:nvPr>
            <p:custDataLst>
              <p:tags r:id="rId1"/>
            </p:custDataLst>
          </p:nvPr>
        </p:nvSpPr>
        <p:spPr bwMode="gray">
          <a:xfrm>
            <a:off x="155576" y="3052658"/>
            <a:ext cx="1627486" cy="1670502"/>
          </a:xfrm>
          <a:custGeom>
            <a:avLst/>
            <a:gdLst>
              <a:gd name="T0" fmla="*/ 2147483647 w 301"/>
              <a:gd name="T1" fmla="*/ 2147483647 h 309"/>
              <a:gd name="T2" fmla="*/ 2147483647 w 301"/>
              <a:gd name="T3" fmla="*/ 2147483647 h 309"/>
              <a:gd name="T4" fmla="*/ 2147483647 w 301"/>
              <a:gd name="T5" fmla="*/ 2147483647 h 309"/>
              <a:gd name="T6" fmla="*/ 2147483647 w 301"/>
              <a:gd name="T7" fmla="*/ 0 h 309"/>
              <a:gd name="T8" fmla="*/ 0 w 301"/>
              <a:gd name="T9" fmla="*/ 2147483647 h 309"/>
              <a:gd name="T10" fmla="*/ 2147483647 w 301"/>
              <a:gd name="T11" fmla="*/ 2147483647 h 309"/>
              <a:gd name="T12" fmla="*/ 2147483647 w 301"/>
              <a:gd name="T13" fmla="*/ 2147483647 h 309"/>
              <a:gd name="T14" fmla="*/ 2147483647 w 301"/>
              <a:gd name="T15" fmla="*/ 2147483647 h 309"/>
              <a:gd name="T16" fmla="*/ 2147483647 w 301"/>
              <a:gd name="T17" fmla="*/ 2147483647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309"/>
              <a:gd name="T29" fmla="*/ 301 w 301"/>
              <a:gd name="T30" fmla="*/ 309 h 3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309">
                <a:moveTo>
                  <a:pt x="299" y="215"/>
                </a:moveTo>
                <a:cubicBezTo>
                  <a:pt x="263" y="216"/>
                  <a:pt x="226" y="208"/>
                  <a:pt x="192" y="188"/>
                </a:cubicBezTo>
                <a:cubicBezTo>
                  <a:pt x="136" y="156"/>
                  <a:pt x="102" y="101"/>
                  <a:pt x="95" y="41"/>
                </a:cubicBezTo>
                <a:cubicBezTo>
                  <a:pt x="47" y="0"/>
                  <a:pt x="47" y="0"/>
                  <a:pt x="47" y="0"/>
                </a:cubicBezTo>
                <a:cubicBezTo>
                  <a:pt x="0" y="42"/>
                  <a:pt x="0" y="42"/>
                  <a:pt x="0" y="42"/>
                </a:cubicBezTo>
                <a:cubicBezTo>
                  <a:pt x="13" y="191"/>
                  <a:pt x="138" y="309"/>
                  <a:pt x="291" y="309"/>
                </a:cubicBezTo>
                <a:cubicBezTo>
                  <a:pt x="295" y="309"/>
                  <a:pt x="298" y="309"/>
                  <a:pt x="301" y="309"/>
                </a:cubicBezTo>
                <a:cubicBezTo>
                  <a:pt x="258" y="261"/>
                  <a:pt x="258" y="261"/>
                  <a:pt x="258" y="261"/>
                </a:cubicBezTo>
                <a:lnTo>
                  <a:pt x="299" y="215"/>
                </a:lnTo>
                <a:close/>
              </a:path>
            </a:pathLst>
          </a:custGeom>
          <a:gradFill rotWithShape="1">
            <a:gsLst>
              <a:gs pos="0">
                <a:srgbClr val="969696"/>
              </a:gs>
              <a:gs pos="50000">
                <a:srgbClr val="E5E5E5"/>
              </a:gs>
              <a:gs pos="100000">
                <a:srgbClr val="969696"/>
              </a:gs>
            </a:gsLst>
            <a:lin ang="5400000" scaled="1"/>
          </a:gradFill>
          <a:ln w="19050">
            <a:solidFill>
              <a:srgbClr val="FFFFFF"/>
            </a:solidFill>
            <a:round/>
            <a:headEnd/>
            <a:tailEnd/>
          </a:ln>
        </p:spPr>
        <p:txBody>
          <a:bodyPr/>
          <a:lstStyle/>
          <a:p>
            <a:endParaRPr lang="es-PE">
              <a:solidFill>
                <a:prstClr val="black"/>
              </a:solidFill>
              <a:latin typeface="Arial" pitchFamily="34" charset="0"/>
              <a:cs typeface="Arial" pitchFamily="34" charset="0"/>
            </a:endParaRPr>
          </a:p>
        </p:txBody>
      </p:sp>
      <p:sp>
        <p:nvSpPr>
          <p:cNvPr id="8" name="Freeform 16"/>
          <p:cNvSpPr>
            <a:spLocks/>
          </p:cNvSpPr>
          <p:nvPr>
            <p:custDataLst>
              <p:tags r:id="rId2"/>
            </p:custDataLst>
          </p:nvPr>
        </p:nvSpPr>
        <p:spPr bwMode="gray">
          <a:xfrm>
            <a:off x="147638" y="1404832"/>
            <a:ext cx="1673371" cy="1621750"/>
          </a:xfrm>
          <a:custGeom>
            <a:avLst/>
            <a:gdLst>
              <a:gd name="T0" fmla="*/ 2147483647 w 309"/>
              <a:gd name="T1" fmla="*/ 2147483647 h 300"/>
              <a:gd name="T2" fmla="*/ 2147483647 w 309"/>
              <a:gd name="T3" fmla="*/ 2147483647 h 300"/>
              <a:gd name="T4" fmla="*/ 2147483647 w 309"/>
              <a:gd name="T5" fmla="*/ 2147483647 h 300"/>
              <a:gd name="T6" fmla="*/ 2147483647 w 309"/>
              <a:gd name="T7" fmla="*/ 2147483647 h 300"/>
              <a:gd name="T8" fmla="*/ 2147483647 w 309"/>
              <a:gd name="T9" fmla="*/ 0 h 300"/>
              <a:gd name="T10" fmla="*/ 0 w 309"/>
              <a:gd name="T11" fmla="*/ 2147483647 h 300"/>
              <a:gd name="T12" fmla="*/ 0 w 309"/>
              <a:gd name="T13" fmla="*/ 2147483647 h 300"/>
              <a:gd name="T14" fmla="*/ 2147483647 w 309"/>
              <a:gd name="T15" fmla="*/ 2147483647 h 300"/>
              <a:gd name="T16" fmla="*/ 2147483647 w 309"/>
              <a:gd name="T17" fmla="*/ 2147483647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300"/>
              <a:gd name="T29" fmla="*/ 309 w 309"/>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300">
                <a:moveTo>
                  <a:pt x="94" y="297"/>
                </a:moveTo>
                <a:cubicBezTo>
                  <a:pt x="93" y="262"/>
                  <a:pt x="101" y="225"/>
                  <a:pt x="121" y="192"/>
                </a:cubicBezTo>
                <a:cubicBezTo>
                  <a:pt x="153" y="136"/>
                  <a:pt x="208" y="102"/>
                  <a:pt x="267" y="95"/>
                </a:cubicBezTo>
                <a:cubicBezTo>
                  <a:pt x="309" y="46"/>
                  <a:pt x="309" y="46"/>
                  <a:pt x="309" y="46"/>
                </a:cubicBezTo>
                <a:cubicBezTo>
                  <a:pt x="268" y="0"/>
                  <a:pt x="268" y="0"/>
                  <a:pt x="268" y="0"/>
                </a:cubicBezTo>
                <a:cubicBezTo>
                  <a:pt x="118" y="12"/>
                  <a:pt x="0" y="138"/>
                  <a:pt x="0" y="291"/>
                </a:cubicBezTo>
                <a:cubicBezTo>
                  <a:pt x="0" y="294"/>
                  <a:pt x="0" y="297"/>
                  <a:pt x="0" y="300"/>
                </a:cubicBezTo>
                <a:cubicBezTo>
                  <a:pt x="48" y="257"/>
                  <a:pt x="48" y="257"/>
                  <a:pt x="48" y="257"/>
                </a:cubicBezTo>
                <a:lnTo>
                  <a:pt x="94" y="297"/>
                </a:lnTo>
                <a:close/>
              </a:path>
            </a:pathLst>
          </a:custGeom>
          <a:gradFill rotWithShape="1">
            <a:gsLst>
              <a:gs pos="0">
                <a:srgbClr val="E5E5E5"/>
              </a:gs>
              <a:gs pos="100000">
                <a:srgbClr val="969696"/>
              </a:gs>
            </a:gsLst>
            <a:lin ang="5400000" scaled="1"/>
          </a:gradFill>
          <a:ln w="19050">
            <a:solidFill>
              <a:srgbClr val="FFFFFF"/>
            </a:solidFill>
            <a:round/>
            <a:headEnd/>
            <a:tailEnd/>
          </a:ln>
        </p:spPr>
        <p:txBody>
          <a:bodyPr/>
          <a:lstStyle/>
          <a:p>
            <a:endParaRPr lang="es-PE">
              <a:solidFill>
                <a:prstClr val="black"/>
              </a:solidFill>
              <a:latin typeface="Arial" pitchFamily="34" charset="0"/>
              <a:cs typeface="Arial" pitchFamily="34" charset="0"/>
            </a:endParaRPr>
          </a:p>
        </p:txBody>
      </p:sp>
      <p:sp>
        <p:nvSpPr>
          <p:cNvPr id="9" name="Freeform 17"/>
          <p:cNvSpPr>
            <a:spLocks/>
          </p:cNvSpPr>
          <p:nvPr>
            <p:custDataLst>
              <p:tags r:id="rId3"/>
            </p:custDataLst>
          </p:nvPr>
        </p:nvSpPr>
        <p:spPr bwMode="gray">
          <a:xfrm>
            <a:off x="1806575" y="3100282"/>
            <a:ext cx="1670504" cy="1620317"/>
          </a:xfrm>
          <a:custGeom>
            <a:avLst/>
            <a:gdLst>
              <a:gd name="T0" fmla="*/ 2147483647 w 308"/>
              <a:gd name="T1" fmla="*/ 0 h 300"/>
              <a:gd name="T2" fmla="*/ 2147483647 w 308"/>
              <a:gd name="T3" fmla="*/ 2147483647 h 300"/>
              <a:gd name="T4" fmla="*/ 2147483647 w 308"/>
              <a:gd name="T5" fmla="*/ 2147483647 h 300"/>
              <a:gd name="T6" fmla="*/ 0 w 308"/>
              <a:gd name="T7" fmla="*/ 2147483647 h 300"/>
              <a:gd name="T8" fmla="*/ 2147483647 w 308"/>
              <a:gd name="T9" fmla="*/ 2147483647 h 300"/>
              <a:gd name="T10" fmla="*/ 2147483647 w 308"/>
              <a:gd name="T11" fmla="*/ 2147483647 h 300"/>
              <a:gd name="T12" fmla="*/ 2147483647 w 308"/>
              <a:gd name="T13" fmla="*/ 0 h 300"/>
              <a:gd name="T14" fmla="*/ 2147483647 w 308"/>
              <a:gd name="T15" fmla="*/ 2147483647 h 300"/>
              <a:gd name="T16" fmla="*/ 2147483647 w 308"/>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8"/>
              <a:gd name="T28" fmla="*/ 0 h 300"/>
              <a:gd name="T29" fmla="*/ 308 w 308"/>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8" h="300">
                <a:moveTo>
                  <a:pt x="214" y="0"/>
                </a:moveTo>
                <a:cubicBezTo>
                  <a:pt x="215" y="37"/>
                  <a:pt x="207" y="74"/>
                  <a:pt x="187" y="107"/>
                </a:cubicBezTo>
                <a:cubicBezTo>
                  <a:pt x="155" y="163"/>
                  <a:pt x="101" y="197"/>
                  <a:pt x="42" y="205"/>
                </a:cubicBezTo>
                <a:cubicBezTo>
                  <a:pt x="0" y="253"/>
                  <a:pt x="0" y="253"/>
                  <a:pt x="0" y="253"/>
                </a:cubicBezTo>
                <a:cubicBezTo>
                  <a:pt x="42" y="300"/>
                  <a:pt x="42" y="300"/>
                  <a:pt x="42" y="300"/>
                </a:cubicBezTo>
                <a:cubicBezTo>
                  <a:pt x="191" y="287"/>
                  <a:pt x="308" y="161"/>
                  <a:pt x="308" y="8"/>
                </a:cubicBezTo>
                <a:cubicBezTo>
                  <a:pt x="308" y="6"/>
                  <a:pt x="308" y="3"/>
                  <a:pt x="308" y="0"/>
                </a:cubicBezTo>
                <a:cubicBezTo>
                  <a:pt x="261" y="42"/>
                  <a:pt x="261" y="42"/>
                  <a:pt x="261" y="42"/>
                </a:cubicBezTo>
                <a:lnTo>
                  <a:pt x="214" y="0"/>
                </a:lnTo>
                <a:close/>
              </a:path>
            </a:pathLst>
          </a:custGeom>
          <a:gradFill rotWithShape="1">
            <a:gsLst>
              <a:gs pos="0">
                <a:srgbClr val="969696"/>
              </a:gs>
              <a:gs pos="50000">
                <a:srgbClr val="E5E5E5"/>
              </a:gs>
              <a:gs pos="100000">
                <a:srgbClr val="969696"/>
              </a:gs>
            </a:gsLst>
            <a:lin ang="5400000" scaled="1"/>
          </a:gradFill>
          <a:ln w="19050">
            <a:solidFill>
              <a:srgbClr val="FFFFFF"/>
            </a:solidFill>
            <a:round/>
            <a:headEnd/>
            <a:tailEnd/>
          </a:ln>
        </p:spPr>
        <p:txBody>
          <a:bodyPr/>
          <a:lstStyle/>
          <a:p>
            <a:endParaRPr lang="es-PE">
              <a:solidFill>
                <a:prstClr val="black"/>
              </a:solidFill>
              <a:latin typeface="Arial" pitchFamily="34" charset="0"/>
              <a:cs typeface="Arial" pitchFamily="34" charset="0"/>
            </a:endParaRPr>
          </a:p>
        </p:txBody>
      </p:sp>
      <p:sp>
        <p:nvSpPr>
          <p:cNvPr id="10" name="Freeform 18"/>
          <p:cNvSpPr>
            <a:spLocks/>
          </p:cNvSpPr>
          <p:nvPr>
            <p:custDataLst>
              <p:tags r:id="rId4"/>
            </p:custDataLst>
          </p:nvPr>
        </p:nvSpPr>
        <p:spPr bwMode="gray">
          <a:xfrm>
            <a:off x="1857375" y="1393719"/>
            <a:ext cx="1617449" cy="1670504"/>
          </a:xfrm>
          <a:custGeom>
            <a:avLst/>
            <a:gdLst>
              <a:gd name="T0" fmla="*/ 2147483647 w 299"/>
              <a:gd name="T1" fmla="*/ 2147483647 h 309"/>
              <a:gd name="T2" fmla="*/ 2147483647 w 299"/>
              <a:gd name="T3" fmla="*/ 2147483647 h 309"/>
              <a:gd name="T4" fmla="*/ 2147483647 w 299"/>
              <a:gd name="T5" fmla="*/ 2147483647 h 309"/>
              <a:gd name="T6" fmla="*/ 2147483647 w 299"/>
              <a:gd name="T7" fmla="*/ 2147483647 h 309"/>
              <a:gd name="T8" fmla="*/ 2147483647 w 299"/>
              <a:gd name="T9" fmla="*/ 2147483647 h 309"/>
              <a:gd name="T10" fmla="*/ 2147483647 w 299"/>
              <a:gd name="T11" fmla="*/ 0 h 309"/>
              <a:gd name="T12" fmla="*/ 0 w 299"/>
              <a:gd name="T13" fmla="*/ 2147483647 h 309"/>
              <a:gd name="T14" fmla="*/ 2147483647 w 299"/>
              <a:gd name="T15" fmla="*/ 2147483647 h 309"/>
              <a:gd name="T16" fmla="*/ 2147483647 w 299"/>
              <a:gd name="T17" fmla="*/ 2147483647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9"/>
              <a:gd name="T28" fmla="*/ 0 h 309"/>
              <a:gd name="T29" fmla="*/ 299 w 299"/>
              <a:gd name="T30" fmla="*/ 309 h 3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9" h="309">
                <a:moveTo>
                  <a:pt x="1" y="95"/>
                </a:moveTo>
                <a:cubicBezTo>
                  <a:pt x="37" y="94"/>
                  <a:pt x="73" y="102"/>
                  <a:pt x="107" y="121"/>
                </a:cubicBezTo>
                <a:cubicBezTo>
                  <a:pt x="162" y="153"/>
                  <a:pt x="196" y="208"/>
                  <a:pt x="204" y="266"/>
                </a:cubicBezTo>
                <a:cubicBezTo>
                  <a:pt x="253" y="309"/>
                  <a:pt x="253" y="309"/>
                  <a:pt x="253" y="309"/>
                </a:cubicBezTo>
                <a:cubicBezTo>
                  <a:pt x="299" y="268"/>
                  <a:pt x="299" y="268"/>
                  <a:pt x="299" y="268"/>
                </a:cubicBezTo>
                <a:cubicBezTo>
                  <a:pt x="287" y="118"/>
                  <a:pt x="161" y="0"/>
                  <a:pt x="7" y="0"/>
                </a:cubicBezTo>
                <a:cubicBezTo>
                  <a:pt x="5" y="0"/>
                  <a:pt x="2" y="1"/>
                  <a:pt x="0" y="1"/>
                </a:cubicBezTo>
                <a:cubicBezTo>
                  <a:pt x="42" y="48"/>
                  <a:pt x="42" y="48"/>
                  <a:pt x="42" y="48"/>
                </a:cubicBezTo>
                <a:lnTo>
                  <a:pt x="1" y="95"/>
                </a:lnTo>
                <a:close/>
              </a:path>
            </a:pathLst>
          </a:custGeom>
          <a:gradFill rotWithShape="1">
            <a:gsLst>
              <a:gs pos="0">
                <a:srgbClr val="0061B2"/>
              </a:gs>
              <a:gs pos="50000">
                <a:srgbClr val="4B8FC9"/>
              </a:gs>
              <a:gs pos="100000">
                <a:srgbClr val="0061B2"/>
              </a:gs>
            </a:gsLst>
            <a:lin ang="5400000" scaled="1"/>
          </a:gradFill>
          <a:ln w="19050">
            <a:solidFill>
              <a:srgbClr val="FFFFFF"/>
            </a:solidFill>
            <a:round/>
            <a:headEnd/>
            <a:tailEnd/>
          </a:ln>
        </p:spPr>
        <p:txBody>
          <a:bodyPr/>
          <a:lstStyle/>
          <a:p>
            <a:endParaRPr lang="es-PE">
              <a:solidFill>
                <a:prstClr val="black"/>
              </a:solidFill>
              <a:latin typeface="Arial" pitchFamily="34" charset="0"/>
              <a:cs typeface="Arial" pitchFamily="34" charset="0"/>
            </a:endParaRPr>
          </a:p>
        </p:txBody>
      </p:sp>
      <p:grpSp>
        <p:nvGrpSpPr>
          <p:cNvPr id="3" name="Group 20"/>
          <p:cNvGrpSpPr>
            <a:grpSpLocks/>
          </p:cNvGrpSpPr>
          <p:nvPr/>
        </p:nvGrpSpPr>
        <p:grpSpPr bwMode="auto">
          <a:xfrm>
            <a:off x="838200" y="2146195"/>
            <a:ext cx="1927173" cy="1815328"/>
            <a:chOff x="3846" y="-114"/>
            <a:chExt cx="1291" cy="1216"/>
          </a:xfrm>
        </p:grpSpPr>
        <p:sp>
          <p:nvSpPr>
            <p:cNvPr id="12" name="Freeform 21"/>
            <p:cNvSpPr>
              <a:spLocks noEditPoints="1"/>
            </p:cNvSpPr>
            <p:nvPr/>
          </p:nvSpPr>
          <p:spPr bwMode="gray">
            <a:xfrm>
              <a:off x="3846" y="-106"/>
              <a:ext cx="1291" cy="1162"/>
            </a:xfrm>
            <a:custGeom>
              <a:avLst/>
              <a:gdLst>
                <a:gd name="T0" fmla="*/ 227 w 1713"/>
                <a:gd name="T1" fmla="*/ 36 h 1537"/>
                <a:gd name="T2" fmla="*/ 623 w 1713"/>
                <a:gd name="T3" fmla="*/ 128 h 1537"/>
                <a:gd name="T4" fmla="*/ 650 w 1713"/>
                <a:gd name="T5" fmla="*/ 141 h 1537"/>
                <a:gd name="T6" fmla="*/ 59 w 1713"/>
                <a:gd name="T7" fmla="*/ 179 h 1537"/>
                <a:gd name="T8" fmla="*/ 70 w 1713"/>
                <a:gd name="T9" fmla="*/ 192 h 1537"/>
                <a:gd name="T10" fmla="*/ 682 w 1713"/>
                <a:gd name="T11" fmla="*/ 243 h 1537"/>
                <a:gd name="T12" fmla="*/ 705 w 1713"/>
                <a:gd name="T13" fmla="*/ 229 h 1537"/>
                <a:gd name="T14" fmla="*/ 675 w 1713"/>
                <a:gd name="T15" fmla="*/ 248 h 1537"/>
                <a:gd name="T16" fmla="*/ 690 w 1713"/>
                <a:gd name="T17" fmla="*/ 259 h 1537"/>
                <a:gd name="T18" fmla="*/ 670 w 1713"/>
                <a:gd name="T19" fmla="*/ 284 h 1537"/>
                <a:gd name="T20" fmla="*/ 703 w 1713"/>
                <a:gd name="T21" fmla="*/ 352 h 1537"/>
                <a:gd name="T22" fmla="*/ 663 w 1713"/>
                <a:gd name="T23" fmla="*/ 289 h 1537"/>
                <a:gd name="T24" fmla="*/ 665 w 1713"/>
                <a:gd name="T25" fmla="*/ 304 h 1537"/>
                <a:gd name="T26" fmla="*/ 641 w 1713"/>
                <a:gd name="T27" fmla="*/ 296 h 1537"/>
                <a:gd name="T28" fmla="*/ 597 w 1713"/>
                <a:gd name="T29" fmla="*/ 315 h 1537"/>
                <a:gd name="T30" fmla="*/ 649 w 1713"/>
                <a:gd name="T31" fmla="*/ 304 h 1537"/>
                <a:gd name="T32" fmla="*/ 690 w 1713"/>
                <a:gd name="T33" fmla="*/ 339 h 1537"/>
                <a:gd name="T34" fmla="*/ 679 w 1713"/>
                <a:gd name="T35" fmla="*/ 346 h 1537"/>
                <a:gd name="T36" fmla="*/ 725 w 1713"/>
                <a:gd name="T37" fmla="*/ 325 h 1537"/>
                <a:gd name="T38" fmla="*/ 656 w 1713"/>
                <a:gd name="T39" fmla="*/ 313 h 1537"/>
                <a:gd name="T40" fmla="*/ 668 w 1713"/>
                <a:gd name="T41" fmla="*/ 321 h 1537"/>
                <a:gd name="T42" fmla="*/ 663 w 1713"/>
                <a:gd name="T43" fmla="*/ 393 h 1537"/>
                <a:gd name="T44" fmla="*/ 625 w 1713"/>
                <a:gd name="T45" fmla="*/ 358 h 1537"/>
                <a:gd name="T46" fmla="*/ 571 w 1713"/>
                <a:gd name="T47" fmla="*/ 383 h 1537"/>
                <a:gd name="T48" fmla="*/ 574 w 1713"/>
                <a:gd name="T49" fmla="*/ 477 h 1537"/>
                <a:gd name="T50" fmla="*/ 631 w 1713"/>
                <a:gd name="T51" fmla="*/ 483 h 1537"/>
                <a:gd name="T52" fmla="*/ 677 w 1713"/>
                <a:gd name="T53" fmla="*/ 456 h 1537"/>
                <a:gd name="T54" fmla="*/ 706 w 1713"/>
                <a:gd name="T55" fmla="*/ 376 h 1537"/>
                <a:gd name="T56" fmla="*/ 715 w 1713"/>
                <a:gd name="T57" fmla="*/ 390 h 1537"/>
                <a:gd name="T58" fmla="*/ 684 w 1713"/>
                <a:gd name="T59" fmla="*/ 352 h 1537"/>
                <a:gd name="T60" fmla="*/ 647 w 1713"/>
                <a:gd name="T61" fmla="*/ 358 h 1537"/>
                <a:gd name="T62" fmla="*/ 681 w 1713"/>
                <a:gd name="T63" fmla="*/ 373 h 1537"/>
                <a:gd name="T64" fmla="*/ 483 w 1713"/>
                <a:gd name="T65" fmla="*/ 423 h 1537"/>
                <a:gd name="T66" fmla="*/ 480 w 1713"/>
                <a:gd name="T67" fmla="*/ 439 h 1537"/>
                <a:gd name="T68" fmla="*/ 460 w 1713"/>
                <a:gd name="T69" fmla="*/ 466 h 1537"/>
                <a:gd name="T70" fmla="*/ 576 w 1713"/>
                <a:gd name="T71" fmla="*/ 489 h 1537"/>
                <a:gd name="T72" fmla="*/ 124 w 1713"/>
                <a:gd name="T73" fmla="*/ 560 h 1537"/>
                <a:gd name="T74" fmla="*/ 295 w 1713"/>
                <a:gd name="T75" fmla="*/ 25 h 1537"/>
                <a:gd name="T76" fmla="*/ 225 w 1713"/>
                <a:gd name="T77" fmla="*/ 11 h 1537"/>
                <a:gd name="T78" fmla="*/ 99 w 1713"/>
                <a:gd name="T79" fmla="*/ 148 h 1537"/>
                <a:gd name="T80" fmla="*/ 76 w 1713"/>
                <a:gd name="T81" fmla="*/ 215 h 1537"/>
                <a:gd name="T82" fmla="*/ 27 w 1713"/>
                <a:gd name="T83" fmla="*/ 269 h 1537"/>
                <a:gd name="T84" fmla="*/ 82 w 1713"/>
                <a:gd name="T85" fmla="*/ 561 h 1537"/>
                <a:gd name="T86" fmla="*/ 162 w 1713"/>
                <a:gd name="T87" fmla="*/ 612 h 1537"/>
                <a:gd name="T88" fmla="*/ 146 w 1713"/>
                <a:gd name="T89" fmla="*/ 583 h 1537"/>
                <a:gd name="T90" fmla="*/ 106 w 1713"/>
                <a:gd name="T91" fmla="*/ 538 h 1537"/>
                <a:gd name="T92" fmla="*/ 51 w 1713"/>
                <a:gd name="T93" fmla="*/ 331 h 1537"/>
                <a:gd name="T94" fmla="*/ 60 w 1713"/>
                <a:gd name="T95" fmla="*/ 262 h 1537"/>
                <a:gd name="T96" fmla="*/ 154 w 1713"/>
                <a:gd name="T97" fmla="*/ 155 h 1537"/>
                <a:gd name="T98" fmla="*/ 185 w 1713"/>
                <a:gd name="T99" fmla="*/ 128 h 1537"/>
                <a:gd name="T100" fmla="*/ 203 w 1713"/>
                <a:gd name="T101" fmla="*/ 61 h 1537"/>
                <a:gd name="T102" fmla="*/ 234 w 1713"/>
                <a:gd name="T103" fmla="*/ 29 h 1537"/>
                <a:gd name="T104" fmla="*/ 307 w 1713"/>
                <a:gd name="T105" fmla="*/ 27 h 1537"/>
                <a:gd name="T106" fmla="*/ 557 w 1713"/>
                <a:gd name="T107" fmla="*/ 55 h 1537"/>
                <a:gd name="T108" fmla="*/ 596 w 1713"/>
                <a:gd name="T109" fmla="*/ 79 h 1537"/>
                <a:gd name="T110" fmla="*/ 658 w 1713"/>
                <a:gd name="T111" fmla="*/ 133 h 1537"/>
                <a:gd name="T112" fmla="*/ 720 w 1713"/>
                <a:gd name="T113" fmla="*/ 290 h 1537"/>
                <a:gd name="T114" fmla="*/ 530 w 1713"/>
                <a:gd name="T115" fmla="*/ 28 h 1537"/>
                <a:gd name="T116" fmla="*/ 605 w 1713"/>
                <a:gd name="T117" fmla="*/ 93 h 1537"/>
                <a:gd name="T118" fmla="*/ 726 w 1713"/>
                <a:gd name="T119" fmla="*/ 378 h 15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13"/>
                <a:gd name="T181" fmla="*/ 0 h 1537"/>
                <a:gd name="T182" fmla="*/ 1713 w 1713"/>
                <a:gd name="T183" fmla="*/ 1537 h 15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adFill rotWithShape="1">
              <a:gsLst>
                <a:gs pos="0">
                  <a:srgbClr val="D4D4D4"/>
                </a:gs>
                <a:gs pos="100000">
                  <a:srgbClr val="B2B2B2"/>
                </a:gs>
              </a:gsLst>
              <a:lin ang="2700000" scaled="1"/>
            </a:gradFill>
            <a:ln w="9525">
              <a:solidFill>
                <a:srgbClr val="FFFFFF"/>
              </a:solidFill>
              <a:round/>
              <a:headEnd/>
              <a:tailEnd/>
            </a:ln>
          </p:spPr>
          <p:txBody>
            <a:bodyPr/>
            <a:lstStyle/>
            <a:p>
              <a:endParaRPr lang="es-PE">
                <a:solidFill>
                  <a:prstClr val="black"/>
                </a:solidFill>
                <a:latin typeface="Arial" pitchFamily="34" charset="0"/>
                <a:cs typeface="Arial" pitchFamily="34" charset="0"/>
              </a:endParaRPr>
            </a:p>
          </p:txBody>
        </p:sp>
        <p:sp>
          <p:nvSpPr>
            <p:cNvPr id="13" name="Freeform 22"/>
            <p:cNvSpPr>
              <a:spLocks noEditPoints="1"/>
            </p:cNvSpPr>
            <p:nvPr/>
          </p:nvSpPr>
          <p:spPr bwMode="gray">
            <a:xfrm>
              <a:off x="3857" y="-114"/>
              <a:ext cx="1267" cy="1216"/>
            </a:xfrm>
            <a:custGeom>
              <a:avLst/>
              <a:gdLst>
                <a:gd name="T0" fmla="*/ 494 w 1683"/>
                <a:gd name="T1" fmla="*/ 13 h 1609"/>
                <a:gd name="T2" fmla="*/ 263 w 1683"/>
                <a:gd name="T3" fmla="*/ 51 h 1609"/>
                <a:gd name="T4" fmla="*/ 280 w 1683"/>
                <a:gd name="T5" fmla="*/ 77 h 1609"/>
                <a:gd name="T6" fmla="*/ 102 w 1683"/>
                <a:gd name="T7" fmla="*/ 111 h 1609"/>
                <a:gd name="T8" fmla="*/ 229 w 1683"/>
                <a:gd name="T9" fmla="*/ 110 h 1609"/>
                <a:gd name="T10" fmla="*/ 283 w 1683"/>
                <a:gd name="T11" fmla="*/ 196 h 1609"/>
                <a:gd name="T12" fmla="*/ 384 w 1683"/>
                <a:gd name="T13" fmla="*/ 205 h 1609"/>
                <a:gd name="T14" fmla="*/ 393 w 1683"/>
                <a:gd name="T15" fmla="*/ 221 h 1609"/>
                <a:gd name="T16" fmla="*/ 388 w 1683"/>
                <a:gd name="T17" fmla="*/ 227 h 1609"/>
                <a:gd name="T18" fmla="*/ 382 w 1683"/>
                <a:gd name="T19" fmla="*/ 231 h 1609"/>
                <a:gd name="T20" fmla="*/ 443 w 1683"/>
                <a:gd name="T21" fmla="*/ 241 h 1609"/>
                <a:gd name="T22" fmla="*/ 563 w 1683"/>
                <a:gd name="T23" fmla="*/ 579 h 1609"/>
                <a:gd name="T24" fmla="*/ 563 w 1683"/>
                <a:gd name="T25" fmla="*/ 595 h 1609"/>
                <a:gd name="T26" fmla="*/ 246 w 1683"/>
                <a:gd name="T27" fmla="*/ 13 h 1609"/>
                <a:gd name="T28" fmla="*/ 200 w 1683"/>
                <a:gd name="T29" fmla="*/ 53 h 1609"/>
                <a:gd name="T30" fmla="*/ 288 w 1683"/>
                <a:gd name="T31" fmla="*/ 23 h 1609"/>
                <a:gd name="T32" fmla="*/ 263 w 1683"/>
                <a:gd name="T33" fmla="*/ 2 h 1609"/>
                <a:gd name="T34" fmla="*/ 254 w 1683"/>
                <a:gd name="T35" fmla="*/ 2 h 1609"/>
                <a:gd name="T36" fmla="*/ 219 w 1683"/>
                <a:gd name="T37" fmla="*/ 20 h 1609"/>
                <a:gd name="T38" fmla="*/ 180 w 1683"/>
                <a:gd name="T39" fmla="*/ 32 h 1609"/>
                <a:gd name="T40" fmla="*/ 196 w 1683"/>
                <a:gd name="T41" fmla="*/ 29 h 1609"/>
                <a:gd name="T42" fmla="*/ 717 w 1683"/>
                <a:gd name="T43" fmla="*/ 277 h 1609"/>
                <a:gd name="T44" fmla="*/ 460 w 1683"/>
                <a:gd name="T45" fmla="*/ 15 h 1609"/>
                <a:gd name="T46" fmla="*/ 469 w 1683"/>
                <a:gd name="T47" fmla="*/ 48 h 1609"/>
                <a:gd name="T48" fmla="*/ 418 w 1683"/>
                <a:gd name="T49" fmla="*/ 51 h 1609"/>
                <a:gd name="T50" fmla="*/ 405 w 1683"/>
                <a:gd name="T51" fmla="*/ 53 h 1609"/>
                <a:gd name="T52" fmla="*/ 349 w 1683"/>
                <a:gd name="T53" fmla="*/ 42 h 1609"/>
                <a:gd name="T54" fmla="*/ 297 w 1683"/>
                <a:gd name="T55" fmla="*/ 86 h 1609"/>
                <a:gd name="T56" fmla="*/ 353 w 1683"/>
                <a:gd name="T57" fmla="*/ 79 h 1609"/>
                <a:gd name="T58" fmla="*/ 313 w 1683"/>
                <a:gd name="T59" fmla="*/ 98 h 1609"/>
                <a:gd name="T60" fmla="*/ 271 w 1683"/>
                <a:gd name="T61" fmla="*/ 118 h 1609"/>
                <a:gd name="T62" fmla="*/ 253 w 1683"/>
                <a:gd name="T63" fmla="*/ 101 h 1609"/>
                <a:gd name="T64" fmla="*/ 265 w 1683"/>
                <a:gd name="T65" fmla="*/ 128 h 1609"/>
                <a:gd name="T66" fmla="*/ 188 w 1683"/>
                <a:gd name="T67" fmla="*/ 190 h 1609"/>
                <a:gd name="T68" fmla="*/ 265 w 1683"/>
                <a:gd name="T69" fmla="*/ 178 h 1609"/>
                <a:gd name="T70" fmla="*/ 303 w 1683"/>
                <a:gd name="T71" fmla="*/ 221 h 1609"/>
                <a:gd name="T72" fmla="*/ 315 w 1683"/>
                <a:gd name="T73" fmla="*/ 165 h 1609"/>
                <a:gd name="T74" fmla="*/ 371 w 1683"/>
                <a:gd name="T75" fmla="*/ 231 h 1609"/>
                <a:gd name="T76" fmla="*/ 388 w 1683"/>
                <a:gd name="T77" fmla="*/ 203 h 1609"/>
                <a:gd name="T78" fmla="*/ 452 w 1683"/>
                <a:gd name="T79" fmla="*/ 266 h 1609"/>
                <a:gd name="T80" fmla="*/ 356 w 1683"/>
                <a:gd name="T81" fmla="*/ 261 h 1609"/>
                <a:gd name="T82" fmla="*/ 289 w 1683"/>
                <a:gd name="T83" fmla="*/ 233 h 1609"/>
                <a:gd name="T84" fmla="*/ 157 w 1683"/>
                <a:gd name="T85" fmla="*/ 254 h 1609"/>
                <a:gd name="T86" fmla="*/ 92 w 1683"/>
                <a:gd name="T87" fmla="*/ 360 h 1609"/>
                <a:gd name="T88" fmla="*/ 136 w 1683"/>
                <a:gd name="T89" fmla="*/ 459 h 1609"/>
                <a:gd name="T90" fmla="*/ 253 w 1683"/>
                <a:gd name="T91" fmla="*/ 481 h 1609"/>
                <a:gd name="T92" fmla="*/ 291 w 1683"/>
                <a:gd name="T93" fmla="*/ 558 h 1609"/>
                <a:gd name="T94" fmla="*/ 313 w 1683"/>
                <a:gd name="T95" fmla="*/ 649 h 1609"/>
                <a:gd name="T96" fmla="*/ 434 w 1683"/>
                <a:gd name="T97" fmla="*/ 672 h 1609"/>
                <a:gd name="T98" fmla="*/ 510 w 1683"/>
                <a:gd name="T99" fmla="*/ 593 h 1609"/>
                <a:gd name="T100" fmla="*/ 542 w 1683"/>
                <a:gd name="T101" fmla="*/ 498 h 1609"/>
                <a:gd name="T102" fmla="*/ 559 w 1683"/>
                <a:gd name="T103" fmla="*/ 417 h 1609"/>
                <a:gd name="T104" fmla="*/ 484 w 1683"/>
                <a:gd name="T105" fmla="*/ 344 h 1609"/>
                <a:gd name="T106" fmla="*/ 510 w 1683"/>
                <a:gd name="T107" fmla="*/ 350 h 1609"/>
                <a:gd name="T108" fmla="*/ 617 w 1683"/>
                <a:gd name="T109" fmla="*/ 340 h 1609"/>
                <a:gd name="T110" fmla="*/ 544 w 1683"/>
                <a:gd name="T111" fmla="*/ 274 h 1609"/>
                <a:gd name="T112" fmla="*/ 653 w 1683"/>
                <a:gd name="T113" fmla="*/ 282 h 1609"/>
                <a:gd name="T114" fmla="*/ 708 w 1683"/>
                <a:gd name="T115" fmla="*/ 372 h 1609"/>
                <a:gd name="T116" fmla="*/ 443 w 1683"/>
                <a:gd name="T117" fmla="*/ 190 h 1609"/>
                <a:gd name="T118" fmla="*/ 423 w 1683"/>
                <a:gd name="T119" fmla="*/ 168 h 1609"/>
                <a:gd name="T120" fmla="*/ 469 w 1683"/>
                <a:gd name="T121" fmla="*/ 181 h 1609"/>
                <a:gd name="T122" fmla="*/ 123 w 1683"/>
                <a:gd name="T123" fmla="*/ 89 h 1609"/>
                <a:gd name="T124" fmla="*/ 22 w 1683"/>
                <a:gd name="T125" fmla="*/ 459 h 1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3"/>
                <a:gd name="T190" fmla="*/ 0 h 1609"/>
                <a:gd name="T191" fmla="*/ 1683 w 1683"/>
                <a:gd name="T192" fmla="*/ 1609 h 16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rotWithShape="1">
              <a:gsLst>
                <a:gs pos="0">
                  <a:srgbClr val="69A2E1"/>
                </a:gs>
                <a:gs pos="100000">
                  <a:srgbClr val="0061B2"/>
                </a:gs>
              </a:gsLst>
              <a:lin ang="5400000" scaled="1"/>
            </a:gradFill>
            <a:ln w="9525">
              <a:solidFill>
                <a:srgbClr val="FFFFFF"/>
              </a:solidFill>
              <a:round/>
              <a:headEnd/>
              <a:tailEnd/>
            </a:ln>
          </p:spPr>
          <p:txBody>
            <a:bodyPr/>
            <a:lstStyle/>
            <a:p>
              <a:endParaRPr lang="es-PE">
                <a:solidFill>
                  <a:prstClr val="black"/>
                </a:solidFill>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2" y="724634"/>
            <a:ext cx="3528392" cy="707886"/>
          </a:xfrm>
          <a:prstGeom prst="rect">
            <a:avLst/>
          </a:prstGeom>
          <a:noFill/>
        </p:spPr>
        <p:txBody>
          <a:bodyPr wrap="square" rtlCol="0">
            <a:spAutoFit/>
          </a:bodyPr>
          <a:lstStyle/>
          <a:p>
            <a:r>
              <a:rPr lang="es-ES" sz="2000" b="1" dirty="0" smtClean="0"/>
              <a:t>Inversiones en </a:t>
            </a:r>
            <a:r>
              <a:rPr lang="es-ES" sz="2000" b="1" u="sng" dirty="0"/>
              <a:t>infraestructura</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5525" y="1070610"/>
            <a:ext cx="2106234" cy="372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385646" y="5445224"/>
            <a:ext cx="1674186"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Mayor provisión de infraestructura física</a:t>
            </a:r>
          </a:p>
        </p:txBody>
      </p:sp>
      <p:sp>
        <p:nvSpPr>
          <p:cNvPr id="11" name="10 CuadroTexto"/>
          <p:cNvSpPr txBox="1"/>
          <p:nvPr/>
        </p:nvSpPr>
        <p:spPr>
          <a:xfrm>
            <a:off x="3491880" y="5445224"/>
            <a:ext cx="1674186"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Menor costo en comercio a través de fronteras</a:t>
            </a:r>
          </a:p>
        </p:txBody>
      </p:sp>
      <p:sp>
        <p:nvSpPr>
          <p:cNvPr id="12" name="11 CuadroTexto"/>
          <p:cNvSpPr txBox="1"/>
          <p:nvPr/>
        </p:nvSpPr>
        <p:spPr>
          <a:xfrm>
            <a:off x="5652120" y="5274966"/>
            <a:ext cx="2153045" cy="146423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a:t>Aumento del comercio regional (principalmente en África y América del Sur)</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4864" y="1628800"/>
            <a:ext cx="416924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3513323" y="3411850"/>
            <a:ext cx="32403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abajo"/>
          <p:cNvSpPr/>
          <p:nvPr/>
        </p:nvSpPr>
        <p:spPr>
          <a:xfrm>
            <a:off x="3644503" y="3005527"/>
            <a:ext cx="86570" cy="342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 Título"/>
          <p:cNvSpPr>
            <a:spLocks noGrp="1"/>
          </p:cNvSpPr>
          <p:nvPr>
            <p:ph type="title"/>
          </p:nvPr>
        </p:nvSpPr>
        <p:spPr>
          <a:xfrm>
            <a:off x="457200" y="152718"/>
            <a:ext cx="8075240" cy="683994"/>
          </a:xfrm>
          <a:ln>
            <a:noFill/>
          </a:ln>
        </p:spPr>
        <p:txBody>
          <a:bodyPr>
            <a:normAutofit/>
          </a:bodyPr>
          <a:lstStyle/>
          <a:p>
            <a:r>
              <a:rPr lang="es-ES" sz="2800" dirty="0" smtClean="0"/>
              <a:t>i.	</a:t>
            </a:r>
            <a:r>
              <a:rPr lang="es-ES" sz="2700" dirty="0" smtClean="0">
                <a:solidFill>
                  <a:schemeClr val="tx1"/>
                </a:solidFill>
              </a:rPr>
              <a:t>CONDICIONES DEL ENTORNO</a:t>
            </a:r>
            <a:endParaRPr lang="es-ES" sz="2700" dirty="0">
              <a:solidFill>
                <a:schemeClr val="tx1"/>
              </a:solidFill>
            </a:endParaRPr>
          </a:p>
        </p:txBody>
      </p:sp>
      <p:cxnSp>
        <p:nvCxnSpPr>
          <p:cNvPr id="17" name="16 Conector recto de flecha"/>
          <p:cNvCxnSpPr>
            <a:stCxn id="10" idx="3"/>
            <a:endCxn id="11" idx="1"/>
          </p:cNvCxnSpPr>
          <p:nvPr/>
        </p:nvCxnSpPr>
        <p:spPr>
          <a:xfrm>
            <a:off x="3059832" y="5853847"/>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4788024" y="5877272"/>
            <a:ext cx="990110" cy="2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19857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85646" y="724634"/>
            <a:ext cx="2430270" cy="707886"/>
          </a:xfrm>
          <a:prstGeom prst="rect">
            <a:avLst/>
          </a:prstGeom>
          <a:noFill/>
        </p:spPr>
        <p:txBody>
          <a:bodyPr wrap="square" rtlCol="0">
            <a:spAutoFit/>
          </a:bodyPr>
          <a:lstStyle/>
          <a:p>
            <a:r>
              <a:rPr lang="es-ES" sz="2000" b="1" dirty="0" smtClean="0"/>
              <a:t>Progreso </a:t>
            </a:r>
            <a:r>
              <a:rPr lang="es-ES" sz="2000" b="1" dirty="0"/>
              <a:t>tecnológico</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439" y="4136120"/>
            <a:ext cx="3198246" cy="267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8502" y="1080033"/>
            <a:ext cx="3399978" cy="28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979712" y="1556792"/>
            <a:ext cx="1674186"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Mayor inversión en I+D en economías emergentes</a:t>
            </a:r>
          </a:p>
        </p:txBody>
      </p:sp>
      <p:sp>
        <p:nvSpPr>
          <p:cNvPr id="7" name="6 CuadroTexto"/>
          <p:cNvSpPr txBox="1"/>
          <p:nvPr/>
        </p:nvSpPr>
        <p:spPr>
          <a:xfrm>
            <a:off x="3167844" y="3364061"/>
            <a:ext cx="903939"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Alto impacto en </a:t>
            </a:r>
            <a:r>
              <a:rPr lang="es-ES" sz="1400" dirty="0" err="1"/>
              <a:t>TICs</a:t>
            </a:r>
            <a:endParaRPr lang="es-ES" sz="1400" dirty="0"/>
          </a:p>
        </p:txBody>
      </p:sp>
      <p:sp>
        <p:nvSpPr>
          <p:cNvPr id="8" name="7 CuadroTexto"/>
          <p:cNvSpPr txBox="1"/>
          <p:nvPr/>
        </p:nvSpPr>
        <p:spPr>
          <a:xfrm>
            <a:off x="1223628" y="3364061"/>
            <a:ext cx="1674186"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Convergencia tecnológica con énfasis a nivel regional</a:t>
            </a:r>
          </a:p>
        </p:txBody>
      </p:sp>
      <p:sp>
        <p:nvSpPr>
          <p:cNvPr id="9" name="8 CuadroTexto"/>
          <p:cNvSpPr txBox="1"/>
          <p:nvPr/>
        </p:nvSpPr>
        <p:spPr>
          <a:xfrm>
            <a:off x="1043608" y="5151256"/>
            <a:ext cx="1368153" cy="145143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err="1" smtClean="0"/>
              <a:t>Crecim</a:t>
            </a:r>
            <a:r>
              <a:rPr lang="es-ES" sz="1600" b="1" dirty="0" smtClean="0"/>
              <a:t>. De comercio </a:t>
            </a:r>
            <a:r>
              <a:rPr lang="es-ES" sz="1600" b="1" dirty="0" err="1" smtClean="0"/>
              <a:t>intra</a:t>
            </a:r>
            <a:endParaRPr lang="es-ES" sz="1600" b="1" dirty="0" smtClean="0"/>
          </a:p>
          <a:p>
            <a:pPr algn="ctr"/>
            <a:r>
              <a:rPr lang="es-ES" sz="1600" b="1" dirty="0" smtClean="0"/>
              <a:t>industrial</a:t>
            </a:r>
            <a:endParaRPr lang="es-ES" sz="1600" b="1" dirty="0"/>
          </a:p>
        </p:txBody>
      </p:sp>
      <p:sp>
        <p:nvSpPr>
          <p:cNvPr id="11" name="10 CuadroTexto"/>
          <p:cNvSpPr txBox="1"/>
          <p:nvPr/>
        </p:nvSpPr>
        <p:spPr>
          <a:xfrm>
            <a:off x="2708793" y="5151256"/>
            <a:ext cx="1539455" cy="146423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a:t>Mayor </a:t>
            </a:r>
            <a:r>
              <a:rPr lang="es-ES" sz="1600" b="1" dirty="0" smtClean="0"/>
              <a:t>particip.de servicios </a:t>
            </a:r>
            <a:r>
              <a:rPr lang="es-ES" sz="1600" b="1" dirty="0"/>
              <a:t>en </a:t>
            </a:r>
            <a:r>
              <a:rPr lang="es-ES" sz="1600" b="1" dirty="0" smtClean="0"/>
              <a:t>comercio </a:t>
            </a:r>
            <a:r>
              <a:rPr lang="es-ES" sz="1600" b="1" dirty="0"/>
              <a:t>global</a:t>
            </a:r>
          </a:p>
        </p:txBody>
      </p:sp>
      <p:sp>
        <p:nvSpPr>
          <p:cNvPr id="4" name="3 CuadroTexto"/>
          <p:cNvSpPr txBox="1"/>
          <p:nvPr/>
        </p:nvSpPr>
        <p:spPr>
          <a:xfrm>
            <a:off x="7082898" y="1669063"/>
            <a:ext cx="918102" cy="1200329"/>
          </a:xfrm>
          <a:prstGeom prst="rect">
            <a:avLst/>
          </a:prstGeom>
          <a:noFill/>
        </p:spPr>
        <p:txBody>
          <a:bodyPr wrap="square" rtlCol="0">
            <a:spAutoFit/>
          </a:bodyPr>
          <a:lstStyle/>
          <a:p>
            <a:r>
              <a:rPr lang="es-ES" sz="1200" dirty="0"/>
              <a:t>Perú en 2012: US$ 891 millones (0.2% de PBI)</a:t>
            </a:r>
          </a:p>
        </p:txBody>
      </p:sp>
      <p:sp>
        <p:nvSpPr>
          <p:cNvPr id="17" name="1 Título"/>
          <p:cNvSpPr>
            <a:spLocks noGrp="1"/>
          </p:cNvSpPr>
          <p:nvPr>
            <p:ph type="title"/>
          </p:nvPr>
        </p:nvSpPr>
        <p:spPr>
          <a:xfrm>
            <a:off x="457200" y="152718"/>
            <a:ext cx="8075240" cy="683994"/>
          </a:xfrm>
          <a:ln>
            <a:noFill/>
          </a:ln>
        </p:spPr>
        <p:txBody>
          <a:bodyPr>
            <a:normAutofit/>
          </a:bodyPr>
          <a:lstStyle/>
          <a:p>
            <a:r>
              <a:rPr lang="es-ES" sz="2800" dirty="0" smtClean="0"/>
              <a:t>i.	</a:t>
            </a:r>
            <a:r>
              <a:rPr lang="es-ES" sz="2700" dirty="0" smtClean="0">
                <a:solidFill>
                  <a:schemeClr val="tx1"/>
                </a:solidFill>
              </a:rPr>
              <a:t>CONDICIONES DEL ENTORNO</a:t>
            </a:r>
            <a:endParaRPr lang="es-ES" sz="2700" dirty="0">
              <a:solidFill>
                <a:schemeClr val="tx1"/>
              </a:solidFill>
            </a:endParaRPr>
          </a:p>
        </p:txBody>
      </p:sp>
      <p:cxnSp>
        <p:nvCxnSpPr>
          <p:cNvPr id="19" name="18 Conector recto de flecha"/>
          <p:cNvCxnSpPr/>
          <p:nvPr/>
        </p:nvCxnSpPr>
        <p:spPr>
          <a:xfrm>
            <a:off x="2267744" y="263691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3419872" y="263691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1979712" y="4419669"/>
            <a:ext cx="9002" cy="737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3491880" y="4149080"/>
            <a:ext cx="0" cy="969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9817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85646" y="848906"/>
            <a:ext cx="3546394" cy="707886"/>
          </a:xfrm>
          <a:prstGeom prst="rect">
            <a:avLst/>
          </a:prstGeom>
          <a:noFill/>
        </p:spPr>
        <p:txBody>
          <a:bodyPr wrap="square" rtlCol="0">
            <a:spAutoFit/>
          </a:bodyPr>
          <a:lstStyle/>
          <a:p>
            <a:r>
              <a:rPr lang="es-ES" sz="2000" b="1" dirty="0" smtClean="0"/>
              <a:t>Restricciones </a:t>
            </a:r>
            <a:r>
              <a:rPr lang="es-ES" sz="2000" b="1" dirty="0"/>
              <a:t>de recursos </a:t>
            </a:r>
            <a:r>
              <a:rPr lang="es-ES" sz="2000" b="1" u="sng" dirty="0"/>
              <a:t>naturales</a:t>
            </a:r>
          </a:p>
        </p:txBody>
      </p:sp>
      <p:grpSp>
        <p:nvGrpSpPr>
          <p:cNvPr id="8" name="11 Grupo"/>
          <p:cNvGrpSpPr/>
          <p:nvPr/>
        </p:nvGrpSpPr>
        <p:grpSpPr>
          <a:xfrm>
            <a:off x="4572000" y="1196754"/>
            <a:ext cx="3024336" cy="2511023"/>
            <a:chOff x="4125802" y="1371453"/>
            <a:chExt cx="3816424" cy="2414203"/>
          </a:xfrm>
        </p:grpSpPr>
        <p:graphicFrame>
          <p:nvGraphicFramePr>
            <p:cNvPr id="6" name="1 Gráfico"/>
            <p:cNvGraphicFramePr>
              <a:graphicFrameLocks/>
            </p:cNvGraphicFramePr>
            <p:nvPr>
              <p:extLst/>
            </p:nvPr>
          </p:nvGraphicFramePr>
          <p:xfrm>
            <a:off x="4125802" y="1371453"/>
            <a:ext cx="3816424" cy="2192271"/>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4128134" y="3563724"/>
              <a:ext cx="3599032" cy="221932"/>
            </a:xfrm>
            <a:prstGeom prst="rect">
              <a:avLst/>
            </a:prstGeom>
            <a:noFill/>
          </p:spPr>
          <p:txBody>
            <a:bodyPr wrap="none" rtlCol="0">
              <a:spAutoFit/>
            </a:bodyPr>
            <a:lstStyle/>
            <a:p>
              <a:r>
                <a:rPr lang="es-ES" sz="900" dirty="0"/>
                <a:t>Elaboración propia en base a datos de Euromonitor.</a:t>
              </a:r>
            </a:p>
          </p:txBody>
        </p:sp>
      </p:grpSp>
      <p:sp>
        <p:nvSpPr>
          <p:cNvPr id="4" name="3 CuadroTexto"/>
          <p:cNvSpPr txBox="1"/>
          <p:nvPr/>
        </p:nvSpPr>
        <p:spPr>
          <a:xfrm>
            <a:off x="1547664" y="4526446"/>
            <a:ext cx="2052228" cy="220724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a:t>Más importancia de alimentos en el comercio mundial</a:t>
            </a:r>
          </a:p>
        </p:txBody>
      </p:sp>
      <p:sp>
        <p:nvSpPr>
          <p:cNvPr id="9" name="8 CuadroTexto"/>
          <p:cNvSpPr txBox="1"/>
          <p:nvPr/>
        </p:nvSpPr>
        <p:spPr>
          <a:xfrm>
            <a:off x="1326095" y="1988840"/>
            <a:ext cx="1404156"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Mayor demanda de recursos hídricos</a:t>
            </a:r>
          </a:p>
        </p:txBody>
      </p:sp>
      <p:sp>
        <p:nvSpPr>
          <p:cNvPr id="10" name="9 CuadroTexto"/>
          <p:cNvSpPr txBox="1"/>
          <p:nvPr/>
        </p:nvSpPr>
        <p:spPr>
          <a:xfrm>
            <a:off x="2951820" y="1986568"/>
            <a:ext cx="999111"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Cambio climático</a:t>
            </a:r>
          </a:p>
        </p:txBody>
      </p:sp>
      <p:sp>
        <p:nvSpPr>
          <p:cNvPr id="11" name="10 CuadroTexto"/>
          <p:cNvSpPr txBox="1"/>
          <p:nvPr/>
        </p:nvSpPr>
        <p:spPr>
          <a:xfrm>
            <a:off x="1979712" y="3210160"/>
            <a:ext cx="1404156"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Menor disponibilidad de recursos hídricos por habitante</a:t>
            </a:r>
          </a:p>
        </p:txBody>
      </p:sp>
      <p:grpSp>
        <p:nvGrpSpPr>
          <p:cNvPr id="12" name="7 Grupo"/>
          <p:cNvGrpSpPr/>
          <p:nvPr/>
        </p:nvGrpSpPr>
        <p:grpSpPr>
          <a:xfrm>
            <a:off x="3796765" y="3789040"/>
            <a:ext cx="3637553" cy="2946812"/>
            <a:chOff x="4234611" y="3794556"/>
            <a:chExt cx="4850070" cy="2946812"/>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4611" y="3794556"/>
              <a:ext cx="4850070" cy="29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7308304" y="4509120"/>
              <a:ext cx="1008112" cy="758842"/>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izquierda"/>
            <p:cNvSpPr/>
            <p:nvPr/>
          </p:nvSpPr>
          <p:spPr>
            <a:xfrm>
              <a:off x="8373931" y="4816532"/>
              <a:ext cx="36004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13 CuadroTexto"/>
          <p:cNvSpPr txBox="1"/>
          <p:nvPr/>
        </p:nvSpPr>
        <p:spPr>
          <a:xfrm>
            <a:off x="7171287" y="4375195"/>
            <a:ext cx="871067" cy="2123658"/>
          </a:xfrm>
          <a:prstGeom prst="rect">
            <a:avLst/>
          </a:prstGeom>
          <a:noFill/>
        </p:spPr>
        <p:txBody>
          <a:bodyPr wrap="square" rtlCol="0">
            <a:spAutoFit/>
          </a:bodyPr>
          <a:lstStyle/>
          <a:p>
            <a:r>
              <a:rPr lang="es-ES" sz="1200" dirty="0"/>
              <a:t>Asia Pacífico es una de las regiones con menos recursos hídricos por habitante</a:t>
            </a:r>
          </a:p>
        </p:txBody>
      </p:sp>
      <p:sp>
        <p:nvSpPr>
          <p:cNvPr id="19" name="1 Título"/>
          <p:cNvSpPr>
            <a:spLocks noGrp="1"/>
          </p:cNvSpPr>
          <p:nvPr>
            <p:ph type="title"/>
          </p:nvPr>
        </p:nvSpPr>
        <p:spPr>
          <a:xfrm>
            <a:off x="457200" y="152718"/>
            <a:ext cx="8075240" cy="683994"/>
          </a:xfrm>
          <a:ln>
            <a:noFill/>
          </a:ln>
        </p:spPr>
        <p:txBody>
          <a:bodyPr>
            <a:normAutofit/>
          </a:bodyPr>
          <a:lstStyle/>
          <a:p>
            <a:r>
              <a:rPr lang="es-ES" sz="2800" dirty="0" smtClean="0"/>
              <a:t>i.	</a:t>
            </a:r>
            <a:r>
              <a:rPr lang="es-ES" sz="2700" dirty="0" smtClean="0">
                <a:solidFill>
                  <a:schemeClr val="tx1"/>
                </a:solidFill>
              </a:rPr>
              <a:t>CONDICIONES DEL ENTORNO</a:t>
            </a:r>
            <a:endParaRPr lang="es-ES" sz="2700" dirty="0">
              <a:solidFill>
                <a:schemeClr val="tx1"/>
              </a:solidFill>
            </a:endParaRPr>
          </a:p>
        </p:txBody>
      </p:sp>
      <p:cxnSp>
        <p:nvCxnSpPr>
          <p:cNvPr id="21" name="20 Conector recto de flecha"/>
          <p:cNvCxnSpPr/>
          <p:nvPr/>
        </p:nvCxnSpPr>
        <p:spPr>
          <a:xfrm>
            <a:off x="2339752" y="292494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3131840" y="263691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3131840" y="443711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2613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992922"/>
            <a:ext cx="2430270" cy="707886"/>
          </a:xfrm>
          <a:prstGeom prst="rect">
            <a:avLst/>
          </a:prstGeom>
          <a:noFill/>
        </p:spPr>
        <p:txBody>
          <a:bodyPr wrap="square" rtlCol="0">
            <a:spAutoFit/>
          </a:bodyPr>
          <a:lstStyle/>
          <a:p>
            <a:r>
              <a:rPr lang="es-ES" sz="2000" b="1" dirty="0" smtClean="0"/>
              <a:t>Costos </a:t>
            </a:r>
            <a:r>
              <a:rPr lang="es-ES" sz="2000" b="1" dirty="0"/>
              <a:t>de </a:t>
            </a:r>
            <a:r>
              <a:rPr lang="es-ES" sz="2000" b="1" u="sng" dirty="0"/>
              <a:t>transporte</a:t>
            </a:r>
          </a:p>
        </p:txBody>
      </p:sp>
      <p:grpSp>
        <p:nvGrpSpPr>
          <p:cNvPr id="4" name="5 Grupo"/>
          <p:cNvGrpSpPr/>
          <p:nvPr/>
        </p:nvGrpSpPr>
        <p:grpSpPr>
          <a:xfrm>
            <a:off x="1277634" y="3717031"/>
            <a:ext cx="4914546" cy="3128376"/>
            <a:chOff x="82708" y="3577086"/>
            <a:chExt cx="5425396" cy="3216827"/>
          </a:xfrm>
        </p:grpSpPr>
        <p:graphicFrame>
          <p:nvGraphicFramePr>
            <p:cNvPr id="5" name="2 Gráfico"/>
            <p:cNvGraphicFramePr>
              <a:graphicFrameLocks/>
            </p:cNvGraphicFramePr>
            <p:nvPr>
              <p:extLst/>
            </p:nvPr>
          </p:nvGraphicFramePr>
          <p:xfrm>
            <a:off x="251520" y="3577086"/>
            <a:ext cx="4898866" cy="287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82708" y="6382490"/>
              <a:ext cx="5425396" cy="411423"/>
            </a:xfrm>
            <a:prstGeom prst="rect">
              <a:avLst/>
            </a:prstGeom>
            <a:noFill/>
          </p:spPr>
          <p:txBody>
            <a:bodyPr wrap="square" rtlCol="0">
              <a:spAutoFit/>
            </a:bodyPr>
            <a:lstStyle/>
            <a:p>
              <a:r>
                <a:rPr lang="es-ES" sz="1000" dirty="0"/>
                <a:t>Elaboración propia en base a datos de la Agencia Internacional de la Energía (2012).</a:t>
              </a:r>
            </a:p>
          </p:txBody>
        </p:sp>
      </p:grpSp>
      <p:sp>
        <p:nvSpPr>
          <p:cNvPr id="9" name="8 CuadroTexto"/>
          <p:cNvSpPr txBox="1"/>
          <p:nvPr/>
        </p:nvSpPr>
        <p:spPr>
          <a:xfrm>
            <a:off x="1464968" y="2850118"/>
            <a:ext cx="1404156"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Aumento del precio de la energía</a:t>
            </a:r>
          </a:p>
        </p:txBody>
      </p:sp>
      <p:sp>
        <p:nvSpPr>
          <p:cNvPr id="10" name="9 CuadroTexto"/>
          <p:cNvSpPr txBox="1"/>
          <p:nvPr/>
        </p:nvSpPr>
        <p:spPr>
          <a:xfrm>
            <a:off x="3366731" y="2683765"/>
            <a:ext cx="1998222"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Mejoras significativas en infraestructura y facilitación de comercio</a:t>
            </a:r>
          </a:p>
        </p:txBody>
      </p:sp>
      <p:sp>
        <p:nvSpPr>
          <p:cNvPr id="11" name="10 CuadroTexto"/>
          <p:cNvSpPr txBox="1"/>
          <p:nvPr/>
        </p:nvSpPr>
        <p:spPr>
          <a:xfrm>
            <a:off x="6516216" y="2636912"/>
            <a:ext cx="1458162"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Efecto global negativo: aumento de costos de transporte</a:t>
            </a:r>
          </a:p>
        </p:txBody>
      </p:sp>
      <p:sp>
        <p:nvSpPr>
          <p:cNvPr id="12" name="11 CuadroTexto"/>
          <p:cNvSpPr txBox="1"/>
          <p:nvPr/>
        </p:nvSpPr>
        <p:spPr>
          <a:xfrm>
            <a:off x="3663764" y="1124744"/>
            <a:ext cx="1404156"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Efecto global positivo: disminución de costos de transporte</a:t>
            </a:r>
          </a:p>
        </p:txBody>
      </p:sp>
      <p:sp>
        <p:nvSpPr>
          <p:cNvPr id="14" name="13 CuadroTexto"/>
          <p:cNvSpPr txBox="1"/>
          <p:nvPr/>
        </p:nvSpPr>
        <p:spPr>
          <a:xfrm>
            <a:off x="6300192" y="1217683"/>
            <a:ext cx="1620180" cy="11918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a:t>Mayor dinamismo del comercio a nivel global</a:t>
            </a:r>
          </a:p>
        </p:txBody>
      </p:sp>
      <p:sp>
        <p:nvSpPr>
          <p:cNvPr id="16" name="15 CuadroTexto"/>
          <p:cNvSpPr txBox="1"/>
          <p:nvPr/>
        </p:nvSpPr>
        <p:spPr>
          <a:xfrm>
            <a:off x="5880113" y="5977475"/>
            <a:ext cx="1620180" cy="81724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b="1" dirty="0"/>
              <a:t>Mayor regionalización del comercio</a:t>
            </a:r>
          </a:p>
        </p:txBody>
      </p:sp>
      <p:sp>
        <p:nvSpPr>
          <p:cNvPr id="17" name="16 CuadroTexto"/>
          <p:cNvSpPr txBox="1"/>
          <p:nvPr/>
        </p:nvSpPr>
        <p:spPr>
          <a:xfrm>
            <a:off x="5880113" y="4137480"/>
            <a:ext cx="1620180" cy="129397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b="1" dirty="0"/>
              <a:t>Intensificación del intercambio de productos de alta calidad</a:t>
            </a:r>
          </a:p>
        </p:txBody>
      </p:sp>
      <p:sp>
        <p:nvSpPr>
          <p:cNvPr id="7" name="6 CuadroTexto"/>
          <p:cNvSpPr txBox="1"/>
          <p:nvPr/>
        </p:nvSpPr>
        <p:spPr>
          <a:xfrm>
            <a:off x="3815917" y="4733390"/>
            <a:ext cx="647934" cy="307777"/>
          </a:xfrm>
          <a:prstGeom prst="rect">
            <a:avLst/>
          </a:prstGeom>
          <a:noFill/>
        </p:spPr>
        <p:txBody>
          <a:bodyPr wrap="none" rtlCol="0">
            <a:spAutoFit/>
          </a:bodyPr>
          <a:lstStyle/>
          <a:p>
            <a:r>
              <a:rPr lang="es-ES" sz="1400" b="1" dirty="0"/>
              <a:t>+16%</a:t>
            </a:r>
          </a:p>
        </p:txBody>
      </p:sp>
      <p:sp>
        <p:nvSpPr>
          <p:cNvPr id="25" name="24 CuadroTexto"/>
          <p:cNvSpPr txBox="1"/>
          <p:nvPr/>
        </p:nvSpPr>
        <p:spPr>
          <a:xfrm>
            <a:off x="3059832" y="2401143"/>
            <a:ext cx="1196161" cy="292388"/>
          </a:xfrm>
          <a:prstGeom prst="rect">
            <a:avLst/>
          </a:prstGeom>
          <a:noFill/>
        </p:spPr>
        <p:txBody>
          <a:bodyPr wrap="none" rtlCol="0">
            <a:spAutoFit/>
          </a:bodyPr>
          <a:lstStyle/>
          <a:p>
            <a:r>
              <a:rPr lang="es-ES" sz="1300" b="1" dirty="0"/>
              <a:t>Con mejoras</a:t>
            </a:r>
          </a:p>
        </p:txBody>
      </p:sp>
      <p:sp>
        <p:nvSpPr>
          <p:cNvPr id="26" name="25 CuadroTexto"/>
          <p:cNvSpPr txBox="1"/>
          <p:nvPr/>
        </p:nvSpPr>
        <p:spPr>
          <a:xfrm>
            <a:off x="5364088" y="2761185"/>
            <a:ext cx="1130438" cy="292388"/>
          </a:xfrm>
          <a:prstGeom prst="rect">
            <a:avLst/>
          </a:prstGeom>
          <a:noFill/>
        </p:spPr>
        <p:txBody>
          <a:bodyPr wrap="none" rtlCol="0">
            <a:spAutoFit/>
          </a:bodyPr>
          <a:lstStyle/>
          <a:p>
            <a:r>
              <a:rPr lang="es-ES" sz="1300" b="1" dirty="0"/>
              <a:t>Sin mejoras</a:t>
            </a:r>
          </a:p>
        </p:txBody>
      </p:sp>
      <p:sp>
        <p:nvSpPr>
          <p:cNvPr id="24" name="23 CuadroTexto"/>
          <p:cNvSpPr txBox="1"/>
          <p:nvPr/>
        </p:nvSpPr>
        <p:spPr>
          <a:xfrm>
            <a:off x="3815917" y="4129337"/>
            <a:ext cx="647934" cy="307777"/>
          </a:xfrm>
          <a:prstGeom prst="rect">
            <a:avLst/>
          </a:prstGeom>
          <a:noFill/>
        </p:spPr>
        <p:txBody>
          <a:bodyPr wrap="none" rtlCol="0">
            <a:spAutoFit/>
          </a:bodyPr>
          <a:lstStyle/>
          <a:p>
            <a:r>
              <a:rPr lang="es-ES" sz="1400" b="1" dirty="0"/>
              <a:t>+36%</a:t>
            </a:r>
          </a:p>
        </p:txBody>
      </p:sp>
      <p:sp>
        <p:nvSpPr>
          <p:cNvPr id="27" name="26 CuadroTexto"/>
          <p:cNvSpPr txBox="1"/>
          <p:nvPr/>
        </p:nvSpPr>
        <p:spPr>
          <a:xfrm>
            <a:off x="3923928" y="5445226"/>
            <a:ext cx="503664" cy="307777"/>
          </a:xfrm>
          <a:prstGeom prst="rect">
            <a:avLst/>
          </a:prstGeom>
          <a:noFill/>
        </p:spPr>
        <p:txBody>
          <a:bodyPr wrap="none" rtlCol="0">
            <a:spAutoFit/>
          </a:bodyPr>
          <a:lstStyle/>
          <a:p>
            <a:r>
              <a:rPr lang="es-ES" sz="1400" b="1" dirty="0"/>
              <a:t>-8%</a:t>
            </a:r>
          </a:p>
        </p:txBody>
      </p:sp>
      <p:sp>
        <p:nvSpPr>
          <p:cNvPr id="29" name="1 Título"/>
          <p:cNvSpPr>
            <a:spLocks noGrp="1"/>
          </p:cNvSpPr>
          <p:nvPr>
            <p:ph type="title"/>
          </p:nvPr>
        </p:nvSpPr>
        <p:spPr>
          <a:xfrm>
            <a:off x="457200" y="152718"/>
            <a:ext cx="8075240" cy="683994"/>
          </a:xfrm>
          <a:ln>
            <a:noFill/>
          </a:ln>
        </p:spPr>
        <p:txBody>
          <a:bodyPr>
            <a:normAutofit/>
          </a:bodyPr>
          <a:lstStyle/>
          <a:p>
            <a:r>
              <a:rPr lang="es-ES" sz="2800" dirty="0" smtClean="0"/>
              <a:t>i.	</a:t>
            </a:r>
            <a:r>
              <a:rPr lang="es-ES" sz="2700" dirty="0" smtClean="0">
                <a:solidFill>
                  <a:schemeClr val="tx1"/>
                </a:solidFill>
              </a:rPr>
              <a:t>CONDICIONES DEL ENTORNO</a:t>
            </a:r>
            <a:endParaRPr lang="es-ES" sz="2700" dirty="0">
              <a:solidFill>
                <a:schemeClr val="tx1"/>
              </a:solidFill>
            </a:endParaRPr>
          </a:p>
        </p:txBody>
      </p:sp>
      <p:cxnSp>
        <p:nvCxnSpPr>
          <p:cNvPr id="31" name="30 Conector recto de flecha"/>
          <p:cNvCxnSpPr>
            <a:endCxn id="14" idx="1"/>
          </p:cNvCxnSpPr>
          <p:nvPr/>
        </p:nvCxnSpPr>
        <p:spPr>
          <a:xfrm flipV="1">
            <a:off x="5076056" y="1813591"/>
            <a:ext cx="1224136" cy="31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10" idx="3"/>
          </p:cNvCxnSpPr>
          <p:nvPr/>
        </p:nvCxnSpPr>
        <p:spPr>
          <a:xfrm>
            <a:off x="5364953" y="3211569"/>
            <a:ext cx="1079255" cy="1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endCxn id="10" idx="1"/>
          </p:cNvCxnSpPr>
          <p:nvPr/>
        </p:nvCxnSpPr>
        <p:spPr>
          <a:xfrm flipV="1">
            <a:off x="2843808" y="3211569"/>
            <a:ext cx="522923" cy="1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2" idx="2"/>
            <a:endCxn id="10" idx="0"/>
          </p:cNvCxnSpPr>
          <p:nvPr/>
        </p:nvCxnSpPr>
        <p:spPr>
          <a:xfrm>
            <a:off x="4365842" y="2418715"/>
            <a:ext cx="0" cy="265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7812360" y="4005064"/>
            <a:ext cx="0"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flipH="1">
            <a:off x="7524328" y="486916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524328" y="645333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71690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3" y="908720"/>
            <a:ext cx="3276364" cy="1015663"/>
          </a:xfrm>
          <a:prstGeom prst="rect">
            <a:avLst/>
          </a:prstGeom>
          <a:noFill/>
        </p:spPr>
        <p:txBody>
          <a:bodyPr wrap="square" rtlCol="0">
            <a:spAutoFit/>
          </a:bodyPr>
          <a:lstStyle/>
          <a:p>
            <a:r>
              <a:rPr lang="es-ES" sz="2000" b="1" dirty="0" smtClean="0"/>
              <a:t>Entorno </a:t>
            </a:r>
            <a:r>
              <a:rPr lang="es-ES" sz="2000" b="1" dirty="0"/>
              <a:t>macroeconómico y </a:t>
            </a:r>
            <a:r>
              <a:rPr lang="es-ES" sz="2000" b="1" u="sng" dirty="0"/>
              <a:t>financiero</a:t>
            </a:r>
          </a:p>
        </p:txBody>
      </p:sp>
      <p:sp>
        <p:nvSpPr>
          <p:cNvPr id="4" name="3 CuadroTexto"/>
          <p:cNvSpPr txBox="1"/>
          <p:nvPr/>
        </p:nvSpPr>
        <p:spPr>
          <a:xfrm>
            <a:off x="1898703" y="3324116"/>
            <a:ext cx="1674186"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Reorientación de los fondos al sector real</a:t>
            </a:r>
          </a:p>
        </p:txBody>
      </p:sp>
      <p:sp>
        <p:nvSpPr>
          <p:cNvPr id="5" name="4 CuadroTexto"/>
          <p:cNvSpPr txBox="1"/>
          <p:nvPr/>
        </p:nvSpPr>
        <p:spPr>
          <a:xfrm>
            <a:off x="2222739" y="1775121"/>
            <a:ext cx="1026114"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400" dirty="0"/>
              <a:t>Crisis financiera</a:t>
            </a:r>
          </a:p>
        </p:txBody>
      </p:sp>
      <p:sp>
        <p:nvSpPr>
          <p:cNvPr id="6" name="5 CuadroTexto"/>
          <p:cNvSpPr txBox="1"/>
          <p:nvPr/>
        </p:nvSpPr>
        <p:spPr>
          <a:xfrm>
            <a:off x="1914966" y="4941170"/>
            <a:ext cx="1620180" cy="112371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500" b="1" dirty="0"/>
              <a:t>Mayores disponibilidad de crédito para pymes</a:t>
            </a:r>
          </a:p>
        </p:txBody>
      </p:sp>
      <p:graphicFrame>
        <p:nvGraphicFramePr>
          <p:cNvPr id="9" name="1 Gráfico"/>
          <p:cNvGraphicFramePr>
            <a:graphicFrameLocks/>
          </p:cNvGraphicFramePr>
          <p:nvPr>
            <p:extLst/>
          </p:nvPr>
        </p:nvGraphicFramePr>
        <p:xfrm>
          <a:off x="4301970" y="1078577"/>
          <a:ext cx="3186354" cy="258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1 Gráfico"/>
          <p:cNvGraphicFramePr>
            <a:graphicFrameLocks/>
          </p:cNvGraphicFramePr>
          <p:nvPr>
            <p:extLst/>
          </p:nvPr>
        </p:nvGraphicFramePr>
        <p:xfrm>
          <a:off x="4355976" y="3613557"/>
          <a:ext cx="326698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4361977" y="6406298"/>
            <a:ext cx="3504389" cy="430887"/>
          </a:xfrm>
          <a:prstGeom prst="rect">
            <a:avLst/>
          </a:prstGeom>
          <a:noFill/>
        </p:spPr>
        <p:txBody>
          <a:bodyPr wrap="square" rtlCol="0">
            <a:spAutoFit/>
          </a:bodyPr>
          <a:lstStyle/>
          <a:p>
            <a:r>
              <a:rPr lang="es-ES" sz="1100" dirty="0"/>
              <a:t>Elaboración propia en base a datos del BCRP. Los datos de 2013 corresponden al periodo enero – junio.</a:t>
            </a:r>
          </a:p>
        </p:txBody>
      </p:sp>
      <p:sp>
        <p:nvSpPr>
          <p:cNvPr id="12" name="1 Título"/>
          <p:cNvSpPr>
            <a:spLocks noGrp="1"/>
          </p:cNvSpPr>
          <p:nvPr>
            <p:ph type="title"/>
          </p:nvPr>
        </p:nvSpPr>
        <p:spPr>
          <a:xfrm>
            <a:off x="457200" y="152718"/>
            <a:ext cx="8075240" cy="683994"/>
          </a:xfrm>
          <a:ln>
            <a:noFill/>
          </a:ln>
        </p:spPr>
        <p:txBody>
          <a:bodyPr>
            <a:normAutofit/>
          </a:bodyPr>
          <a:lstStyle/>
          <a:p>
            <a:r>
              <a:rPr lang="es-ES" sz="2800" dirty="0" smtClean="0"/>
              <a:t>i.	</a:t>
            </a:r>
            <a:r>
              <a:rPr lang="es-ES" sz="2700" dirty="0" smtClean="0">
                <a:solidFill>
                  <a:schemeClr val="tx1"/>
                </a:solidFill>
              </a:rPr>
              <a:t>CONDICIONES DEL ENTORNO</a:t>
            </a:r>
            <a:endParaRPr lang="es-ES" sz="2700" dirty="0">
              <a:solidFill>
                <a:schemeClr val="tx1"/>
              </a:solidFill>
            </a:endParaRPr>
          </a:p>
        </p:txBody>
      </p:sp>
      <p:cxnSp>
        <p:nvCxnSpPr>
          <p:cNvPr id="14" name="13 Conector recto de flecha"/>
          <p:cNvCxnSpPr>
            <a:stCxn id="5" idx="2"/>
            <a:endCxn id="4" idx="0"/>
          </p:cNvCxnSpPr>
          <p:nvPr/>
        </p:nvCxnSpPr>
        <p:spPr>
          <a:xfrm>
            <a:off x="2735796" y="2354003"/>
            <a:ext cx="0" cy="97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2699792" y="4149080"/>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4709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87328" y="908720"/>
            <a:ext cx="2430270" cy="400110"/>
          </a:xfrm>
          <a:prstGeom prst="rect">
            <a:avLst/>
          </a:prstGeom>
          <a:noFill/>
        </p:spPr>
        <p:txBody>
          <a:bodyPr wrap="square" rtlCol="0">
            <a:spAutoFit/>
          </a:bodyPr>
          <a:lstStyle/>
          <a:p>
            <a:pPr algn="ctr"/>
            <a:r>
              <a:rPr lang="es-ES" sz="2000" b="1" dirty="0"/>
              <a:t>Oportunidades</a:t>
            </a:r>
          </a:p>
        </p:txBody>
      </p:sp>
      <p:sp>
        <p:nvSpPr>
          <p:cNvPr id="7" name="6 CuadroTexto"/>
          <p:cNvSpPr txBox="1"/>
          <p:nvPr/>
        </p:nvSpPr>
        <p:spPr>
          <a:xfrm>
            <a:off x="4223091" y="908720"/>
            <a:ext cx="2430270" cy="400110"/>
          </a:xfrm>
          <a:prstGeom prst="rect">
            <a:avLst/>
          </a:prstGeom>
          <a:noFill/>
        </p:spPr>
        <p:txBody>
          <a:bodyPr wrap="square" rtlCol="0">
            <a:spAutoFit/>
          </a:bodyPr>
          <a:lstStyle/>
          <a:p>
            <a:pPr algn="ctr"/>
            <a:r>
              <a:rPr lang="es-ES" sz="2000" b="1" dirty="0"/>
              <a:t>Amenazas</a:t>
            </a:r>
          </a:p>
        </p:txBody>
      </p:sp>
      <p:sp>
        <p:nvSpPr>
          <p:cNvPr id="6" name="5 CuadroTexto"/>
          <p:cNvSpPr txBox="1"/>
          <p:nvPr/>
        </p:nvSpPr>
        <p:spPr>
          <a:xfrm>
            <a:off x="550683" y="1772816"/>
            <a:ext cx="1674186" cy="76616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Dinamismo de los servicios en el comercio mundial</a:t>
            </a:r>
          </a:p>
        </p:txBody>
      </p:sp>
      <p:sp>
        <p:nvSpPr>
          <p:cNvPr id="9" name="8 CuadroTexto"/>
          <p:cNvSpPr txBox="1"/>
          <p:nvPr/>
        </p:nvSpPr>
        <p:spPr>
          <a:xfrm>
            <a:off x="550683" y="2590797"/>
            <a:ext cx="1674186" cy="9875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Mayor participación de alimentos en el comercio mundial</a:t>
            </a:r>
          </a:p>
        </p:txBody>
      </p:sp>
      <p:sp>
        <p:nvSpPr>
          <p:cNvPr id="10" name="9 CuadroTexto"/>
          <p:cNvSpPr txBox="1"/>
          <p:nvPr/>
        </p:nvSpPr>
        <p:spPr>
          <a:xfrm>
            <a:off x="4601133" y="1772819"/>
            <a:ext cx="1674186" cy="144720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Escalada de medidas proteccionistas por parte de socios </a:t>
            </a:r>
            <a:r>
              <a:rPr lang="es-ES" sz="1400" dirty="0"/>
              <a:t>comerciales</a:t>
            </a:r>
          </a:p>
        </p:txBody>
      </p:sp>
      <p:sp>
        <p:nvSpPr>
          <p:cNvPr id="11" name="10 CuadroTexto"/>
          <p:cNvSpPr txBox="1"/>
          <p:nvPr/>
        </p:nvSpPr>
        <p:spPr>
          <a:xfrm>
            <a:off x="4601133" y="2922126"/>
            <a:ext cx="1674186" cy="76616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Aumento de los costos de transporte</a:t>
            </a:r>
          </a:p>
        </p:txBody>
      </p:sp>
      <p:sp>
        <p:nvSpPr>
          <p:cNvPr id="12" name="11 CuadroTexto"/>
          <p:cNvSpPr txBox="1"/>
          <p:nvPr/>
        </p:nvSpPr>
        <p:spPr>
          <a:xfrm>
            <a:off x="2359884" y="2686741"/>
            <a:ext cx="1674186" cy="76616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Mayor crédito disponible para pymes</a:t>
            </a:r>
          </a:p>
        </p:txBody>
      </p:sp>
      <p:sp>
        <p:nvSpPr>
          <p:cNvPr id="13" name="12 CuadroTexto"/>
          <p:cNvSpPr txBox="1"/>
          <p:nvPr/>
        </p:nvSpPr>
        <p:spPr>
          <a:xfrm>
            <a:off x="2359884" y="1772816"/>
            <a:ext cx="1674186" cy="57888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Crecimiento</a:t>
            </a:r>
            <a:r>
              <a:rPr lang="es-ES" sz="1400" dirty="0"/>
              <a:t> del comercio regional</a:t>
            </a:r>
          </a:p>
        </p:txBody>
      </p:sp>
      <p:sp>
        <p:nvSpPr>
          <p:cNvPr id="14" name="13 CuadroTexto"/>
          <p:cNvSpPr txBox="1"/>
          <p:nvPr/>
        </p:nvSpPr>
        <p:spPr>
          <a:xfrm>
            <a:off x="550683" y="3687690"/>
            <a:ext cx="1674186" cy="9875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Crecimiento de la clase media en países emergentes</a:t>
            </a:r>
          </a:p>
        </p:txBody>
      </p:sp>
      <p:sp>
        <p:nvSpPr>
          <p:cNvPr id="16" name="15 CuadroTexto"/>
          <p:cNvSpPr txBox="1"/>
          <p:nvPr/>
        </p:nvSpPr>
        <p:spPr>
          <a:xfrm>
            <a:off x="4601133" y="3835892"/>
            <a:ext cx="1674186" cy="120884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Aumento de la brecha tecnológica con economías desarrolladas</a:t>
            </a:r>
          </a:p>
        </p:txBody>
      </p:sp>
      <p:sp>
        <p:nvSpPr>
          <p:cNvPr id="17" name="16 CuadroTexto"/>
          <p:cNvSpPr txBox="1"/>
          <p:nvPr/>
        </p:nvSpPr>
        <p:spPr>
          <a:xfrm>
            <a:off x="2386887" y="4933841"/>
            <a:ext cx="1674186" cy="76616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Convergencia tecnológica en la región</a:t>
            </a:r>
          </a:p>
        </p:txBody>
      </p:sp>
      <p:sp>
        <p:nvSpPr>
          <p:cNvPr id="3" name="2 Rectángulo"/>
          <p:cNvSpPr/>
          <p:nvPr/>
        </p:nvSpPr>
        <p:spPr>
          <a:xfrm>
            <a:off x="4223091" y="1098513"/>
            <a:ext cx="60877" cy="542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550683" y="4814661"/>
            <a:ext cx="1674186" cy="76616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Desarrollo de infraestructura logística global</a:t>
            </a:r>
          </a:p>
        </p:txBody>
      </p:sp>
      <p:sp>
        <p:nvSpPr>
          <p:cNvPr id="19" name="18 CuadroTexto"/>
          <p:cNvSpPr txBox="1"/>
          <p:nvPr/>
        </p:nvSpPr>
        <p:spPr>
          <a:xfrm>
            <a:off x="2359884" y="3696899"/>
            <a:ext cx="1674186" cy="120884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Mayor cooperación multilateral en facilitación de comercio</a:t>
            </a:r>
          </a:p>
        </p:txBody>
      </p:sp>
      <p:sp>
        <p:nvSpPr>
          <p:cNvPr id="20" name="19 CuadroTexto"/>
          <p:cNvSpPr txBox="1"/>
          <p:nvPr/>
        </p:nvSpPr>
        <p:spPr>
          <a:xfrm>
            <a:off x="6444221" y="1755116"/>
            <a:ext cx="1674186" cy="9875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Pérdida de competitividad por efectos del cambio climático</a:t>
            </a:r>
          </a:p>
        </p:txBody>
      </p:sp>
      <p:sp>
        <p:nvSpPr>
          <p:cNvPr id="21" name="20 CuadroTexto"/>
          <p:cNvSpPr txBox="1"/>
          <p:nvPr/>
        </p:nvSpPr>
        <p:spPr>
          <a:xfrm>
            <a:off x="6444221" y="2930650"/>
            <a:ext cx="1674186" cy="54483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300" dirty="0"/>
              <a:t>Agravamiento de la crisis económica</a:t>
            </a:r>
          </a:p>
        </p:txBody>
      </p:sp>
      <p:sp>
        <p:nvSpPr>
          <p:cNvPr id="22" name="1 Título"/>
          <p:cNvSpPr>
            <a:spLocks noGrp="1"/>
          </p:cNvSpPr>
          <p:nvPr>
            <p:ph type="title"/>
          </p:nvPr>
        </p:nvSpPr>
        <p:spPr>
          <a:xfrm>
            <a:off x="457200" y="152718"/>
            <a:ext cx="8075240" cy="683994"/>
          </a:xfrm>
          <a:ln>
            <a:noFill/>
          </a:ln>
        </p:spPr>
        <p:txBody>
          <a:bodyPr>
            <a:normAutofit/>
          </a:bodyPr>
          <a:lstStyle/>
          <a:p>
            <a:r>
              <a:rPr lang="es-ES" sz="2800" dirty="0" smtClean="0"/>
              <a:t>i.	</a:t>
            </a:r>
            <a:r>
              <a:rPr lang="es-ES" sz="2700" dirty="0" smtClean="0">
                <a:solidFill>
                  <a:schemeClr val="tx1"/>
                </a:solidFill>
              </a:rPr>
              <a:t>CONDICIONES DEL ENTORNO</a:t>
            </a:r>
            <a:endParaRPr lang="es-ES" sz="2700" dirty="0">
              <a:solidFill>
                <a:schemeClr val="tx1"/>
              </a:solidFill>
            </a:endParaRPr>
          </a:p>
        </p:txBody>
      </p:sp>
    </p:spTree>
    <p:extLst>
      <p:ext uri="{BB962C8B-B14F-4D97-AF65-F5344CB8AC3E}">
        <p14:creationId xmlns:p14="http://schemas.microsoft.com/office/powerpoint/2010/main" val="2698637280"/>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L5gH9kVU0kuHdBfCqVWh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H.1sGai3UOC4ptG_lG1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VU06VUIUG4L.fXgLuQ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R_TX2I5lFUWQp1j6hEGJ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L5gH9kVU0kuHdBfCqVWh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H.1sGai3UOC4ptG_lG1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VU06VUIUG4L.fXgLuQq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R_TX2I5lFUWQp1j6hEGJw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rotWithShape="1">
          <a:blip xmlns:r="http://schemas.openxmlformats.org/officeDocument/2006/relationships" r:embed="rId2">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Retos y Op. UE-Peru_10.05.2013">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615</TotalTime>
  <Words>2778</Words>
  <Application>Microsoft Office PowerPoint</Application>
  <PresentationFormat>Presentación en pantalla (4:3)</PresentationFormat>
  <Paragraphs>417</Paragraphs>
  <Slides>33</Slides>
  <Notes>16</Notes>
  <HiddenSlides>0</HiddenSlides>
  <MMClips>0</MMClips>
  <ScaleCrop>false</ScaleCrop>
  <HeadingPairs>
    <vt:vector size="4" baseType="variant">
      <vt:variant>
        <vt:lpstr>Tema</vt:lpstr>
      </vt:variant>
      <vt:variant>
        <vt:i4>2</vt:i4>
      </vt:variant>
      <vt:variant>
        <vt:lpstr>Títulos de diapositiva</vt:lpstr>
      </vt:variant>
      <vt:variant>
        <vt:i4>33</vt:i4>
      </vt:variant>
    </vt:vector>
  </HeadingPairs>
  <TitlesOfParts>
    <vt:vector size="35" baseType="lpstr">
      <vt:lpstr>Esencial</vt:lpstr>
      <vt:lpstr>Retos y Op. UE-Peru_10.05.2013</vt:lpstr>
      <vt:lpstr>OPORTUNIDADES DE LOS TLC´s  Y PROMOCION DE EXPORTACIONES</vt:lpstr>
      <vt:lpstr>AGENDA</vt:lpstr>
      <vt:lpstr>i. CONDICIONES DEL   ENTORNO</vt:lpstr>
      <vt:lpstr>i. CONDICIONES DEL ENTORNO</vt:lpstr>
      <vt:lpstr>i. CONDICIONES DEL ENTORNO</vt:lpstr>
      <vt:lpstr>i. CONDICIONES DEL ENTORNO</vt:lpstr>
      <vt:lpstr>i. CONDICIONES DEL ENTORNO</vt:lpstr>
      <vt:lpstr>i. CONDICIONES DEL ENTORNO</vt:lpstr>
      <vt:lpstr>i. CONDICIONES DEL ENTORNO</vt:lpstr>
      <vt:lpstr>ii. Peru: evolucion exportadora</vt:lpstr>
      <vt:lpstr>Presentación de PowerPoint</vt:lpstr>
      <vt:lpstr>Presentación de PowerPoint</vt:lpstr>
      <vt:lpstr>Presentación de PowerPoint</vt:lpstr>
      <vt:lpstr>Presentación de PowerPoint</vt:lpstr>
      <vt:lpstr>Presentación de PowerPoint</vt:lpstr>
      <vt:lpstr>iiI. TAREA DEL ESTADO</vt:lpstr>
      <vt:lpstr>Presentación de PowerPoint</vt:lpstr>
      <vt:lpstr>iiI. TAREA DEL ESTADO</vt:lpstr>
      <vt:lpstr>Presentación de PowerPoint</vt:lpstr>
      <vt:lpstr>Presentación de PowerPoint</vt:lpstr>
      <vt:lpstr>Presentación de PowerPoint</vt:lpstr>
      <vt:lpstr>iiI. DESAFIOS PARA LA EMPRESA   PERUANA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Olga  Castillo</dc:creator>
  <cp:lastModifiedBy>Christian</cp:lastModifiedBy>
  <cp:revision>70</cp:revision>
  <dcterms:created xsi:type="dcterms:W3CDTF">2013-11-21T17:28:52Z</dcterms:created>
  <dcterms:modified xsi:type="dcterms:W3CDTF">2013-11-25T16:18:18Z</dcterms:modified>
</cp:coreProperties>
</file>